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4" r:id="rId3"/>
    <p:sldId id="282" r:id="rId4"/>
    <p:sldId id="267" r:id="rId5"/>
    <p:sldId id="283" r:id="rId6"/>
    <p:sldId id="258" r:id="rId7"/>
    <p:sldId id="270" r:id="rId8"/>
    <p:sldId id="262" r:id="rId9"/>
    <p:sldId id="281" r:id="rId10"/>
    <p:sldId id="264" r:id="rId11"/>
    <p:sldId id="286" r:id="rId12"/>
    <p:sldId id="287" r:id="rId13"/>
    <p:sldId id="275" r:id="rId14"/>
    <p:sldId id="276" r:id="rId15"/>
    <p:sldId id="291" r:id="rId16"/>
    <p:sldId id="288"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0BEC"/>
    <a:srgbClr val="29303E"/>
    <a:srgbClr val="E72744"/>
    <a:srgbClr val="FF6600"/>
    <a:srgbClr val="FD913C"/>
    <a:srgbClr val="F13AB1"/>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879E14-7310-4E8D-8678-214DF3BADE43}" v="1" dt="2025-02-26T16:38:41.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78" d="100"/>
          <a:sy n="78" d="100"/>
        </p:scale>
        <p:origin x="878" y="67"/>
      </p:cViewPr>
      <p:guideLst/>
    </p:cSldViewPr>
  </p:slideViewPr>
  <p:outlineViewPr>
    <p:cViewPr>
      <p:scale>
        <a:sx n="33" d="100"/>
        <a:sy n="33" d="100"/>
      </p:scale>
      <p:origin x="0" y="-17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i Vino" userId="671bf49e6e67bcb0" providerId="LiveId" clId="{B1879E14-7310-4E8D-8678-214DF3BADE43}"/>
    <pc:docChg chg="undo custSel addSld delSld modSld sldOrd">
      <pc:chgData name="Pavi Vino" userId="671bf49e6e67bcb0" providerId="LiveId" clId="{B1879E14-7310-4E8D-8678-214DF3BADE43}" dt="2025-02-26T16:49:07.978" v="19" actId="2696"/>
      <pc:docMkLst>
        <pc:docMk/>
      </pc:docMkLst>
      <pc:sldChg chg="del">
        <pc:chgData name="Pavi Vino" userId="671bf49e6e67bcb0" providerId="LiveId" clId="{B1879E14-7310-4E8D-8678-214DF3BADE43}" dt="2025-02-26T16:43:06.837" v="8" actId="2696"/>
        <pc:sldMkLst>
          <pc:docMk/>
          <pc:sldMk cId="2037537381" sldId="263"/>
        </pc:sldMkLst>
      </pc:sldChg>
      <pc:sldChg chg="del">
        <pc:chgData name="Pavi Vino" userId="671bf49e6e67bcb0" providerId="LiveId" clId="{B1879E14-7310-4E8D-8678-214DF3BADE43}" dt="2025-02-26T16:49:07.978" v="19" actId="2696"/>
        <pc:sldMkLst>
          <pc:docMk/>
          <pc:sldMk cId="2433572146" sldId="266"/>
        </pc:sldMkLst>
      </pc:sldChg>
      <pc:sldChg chg="del">
        <pc:chgData name="Pavi Vino" userId="671bf49e6e67bcb0" providerId="LiveId" clId="{B1879E14-7310-4E8D-8678-214DF3BADE43}" dt="2025-02-26T16:47:47.772" v="14" actId="2696"/>
        <pc:sldMkLst>
          <pc:docMk/>
          <pc:sldMk cId="17865183" sldId="269"/>
        </pc:sldMkLst>
      </pc:sldChg>
      <pc:sldChg chg="ord">
        <pc:chgData name="Pavi Vino" userId="671bf49e6e67bcb0" providerId="LiveId" clId="{B1879E14-7310-4E8D-8678-214DF3BADE43}" dt="2025-02-26T16:48:50.123" v="18"/>
        <pc:sldMkLst>
          <pc:docMk/>
          <pc:sldMk cId="3971819453" sldId="270"/>
        </pc:sldMkLst>
      </pc:sldChg>
      <pc:sldChg chg="modSp mod">
        <pc:chgData name="Pavi Vino" userId="671bf49e6e67bcb0" providerId="LiveId" clId="{B1879E14-7310-4E8D-8678-214DF3BADE43}" dt="2025-02-26T16:44:29.856" v="10"/>
        <pc:sldMkLst>
          <pc:docMk/>
          <pc:sldMk cId="3473097903" sldId="275"/>
        </pc:sldMkLst>
        <pc:spChg chg="mod">
          <ac:chgData name="Pavi Vino" userId="671bf49e6e67bcb0" providerId="LiveId" clId="{B1879E14-7310-4E8D-8678-214DF3BADE43}" dt="2025-02-26T16:44:29.856" v="10"/>
          <ac:spMkLst>
            <pc:docMk/>
            <pc:sldMk cId="3473097903" sldId="275"/>
            <ac:spMk id="12" creationId="{BD5DF8A6-681A-FB52-4DC5-442079F80B15}"/>
          </ac:spMkLst>
        </pc:spChg>
      </pc:sldChg>
      <pc:sldChg chg="del">
        <pc:chgData name="Pavi Vino" userId="671bf49e6e67bcb0" providerId="LiveId" clId="{B1879E14-7310-4E8D-8678-214DF3BADE43}" dt="2025-02-26T16:45:10.980" v="11" actId="2696"/>
        <pc:sldMkLst>
          <pc:docMk/>
          <pc:sldMk cId="986012367" sldId="284"/>
        </pc:sldMkLst>
      </pc:sldChg>
      <pc:sldChg chg="del">
        <pc:chgData name="Pavi Vino" userId="671bf49e6e67bcb0" providerId="LiveId" clId="{B1879E14-7310-4E8D-8678-214DF3BADE43}" dt="2025-02-26T16:45:54.598" v="13" actId="2696"/>
        <pc:sldMkLst>
          <pc:docMk/>
          <pc:sldMk cId="2407778046" sldId="289"/>
        </pc:sldMkLst>
      </pc:sldChg>
      <pc:sldChg chg="del">
        <pc:chgData name="Pavi Vino" userId="671bf49e6e67bcb0" providerId="LiveId" clId="{B1879E14-7310-4E8D-8678-214DF3BADE43}" dt="2025-02-26T16:45:28.379" v="12" actId="2696"/>
        <pc:sldMkLst>
          <pc:docMk/>
          <pc:sldMk cId="2713184567" sldId="290"/>
        </pc:sldMkLst>
      </pc:sldChg>
      <pc:sldChg chg="addSp delSp modSp new del mod">
        <pc:chgData name="Pavi Vino" userId="671bf49e6e67bcb0" providerId="LiveId" clId="{B1879E14-7310-4E8D-8678-214DF3BADE43}" dt="2025-02-26T16:41:27.214" v="7" actId="2696"/>
        <pc:sldMkLst>
          <pc:docMk/>
          <pc:sldMk cId="785659199" sldId="292"/>
        </pc:sldMkLst>
        <pc:picChg chg="add del mod">
          <ac:chgData name="Pavi Vino" userId="671bf49e6e67bcb0" providerId="LiveId" clId="{B1879E14-7310-4E8D-8678-214DF3BADE43}" dt="2025-02-26T16:38:58.136" v="6" actId="21"/>
          <ac:picMkLst>
            <pc:docMk/>
            <pc:sldMk cId="785659199" sldId="292"/>
            <ac:picMk id="4" creationId="{D5491847-1424-3FDA-7440-7A4718B427A8}"/>
          </ac:picMkLst>
        </pc:picChg>
      </pc:sldChg>
    </pc:docChg>
  </pc:docChgLst>
  <pc:docChgLst>
    <pc:chgData name="Pavi Vino" userId="671bf49e6e67bcb0" providerId="LiveId" clId="{A5D86AFA-2F1A-4B27-963C-7060176409D6}"/>
    <pc:docChg chg="undo redo custSel addSld delSld modSld sldOrd">
      <pc:chgData name="Pavi Vino" userId="671bf49e6e67bcb0" providerId="LiveId" clId="{A5D86AFA-2F1A-4B27-963C-7060176409D6}" dt="2024-09-10T13:42:46.006" v="34187" actId="3062"/>
      <pc:docMkLst>
        <pc:docMk/>
      </pc:docMkLst>
      <pc:sldChg chg="addSp delSp modSp mod">
        <pc:chgData name="Pavi Vino" userId="671bf49e6e67bcb0" providerId="LiveId" clId="{A5D86AFA-2F1A-4B27-963C-7060176409D6}" dt="2024-09-10T13:25:00.867" v="33939" actId="167"/>
        <pc:sldMkLst>
          <pc:docMk/>
          <pc:sldMk cId="146270003" sldId="256"/>
        </pc:sldMkLst>
      </pc:sldChg>
      <pc:sldChg chg="addSp delSp modSp new del mod">
        <pc:chgData name="Pavi Vino" userId="671bf49e6e67bcb0" providerId="LiveId" clId="{A5D86AFA-2F1A-4B27-963C-7060176409D6}" dt="2024-09-04T16:41:16.857" v="6695" actId="2696"/>
        <pc:sldMkLst>
          <pc:docMk/>
          <pc:sldMk cId="3092982133" sldId="257"/>
        </pc:sldMkLst>
      </pc:sldChg>
      <pc:sldChg chg="addSp delSp modSp new mod">
        <pc:chgData name="Pavi Vino" userId="671bf49e6e67bcb0" providerId="LiveId" clId="{A5D86AFA-2F1A-4B27-963C-7060176409D6}" dt="2024-09-10T06:58:08.164" v="33185" actId="13822"/>
        <pc:sldMkLst>
          <pc:docMk/>
          <pc:sldMk cId="305834945" sldId="258"/>
        </pc:sldMkLst>
      </pc:sldChg>
      <pc:sldChg chg="addSp delSp modSp new del mod">
        <pc:chgData name="Pavi Vino" userId="671bf49e6e67bcb0" providerId="LiveId" clId="{A5D86AFA-2F1A-4B27-963C-7060176409D6}" dt="2024-09-09T06:55:22.221" v="26663" actId="2696"/>
        <pc:sldMkLst>
          <pc:docMk/>
          <pc:sldMk cId="1916007520" sldId="259"/>
        </pc:sldMkLst>
      </pc:sldChg>
      <pc:sldChg chg="addSp delSp modSp add del mod">
        <pc:chgData name="Pavi Vino" userId="671bf49e6e67bcb0" providerId="LiveId" clId="{A5D86AFA-2F1A-4B27-963C-7060176409D6}" dt="2024-09-04T16:44:27.033" v="6697" actId="2696"/>
        <pc:sldMkLst>
          <pc:docMk/>
          <pc:sldMk cId="2234680024" sldId="260"/>
        </pc:sldMkLst>
      </pc:sldChg>
      <pc:sldChg chg="addSp delSp modSp add del mod">
        <pc:chgData name="Pavi Vino" userId="671bf49e6e67bcb0" providerId="LiveId" clId="{A5D86AFA-2F1A-4B27-963C-7060176409D6}" dt="2024-09-07T13:44:22.384" v="12018" actId="2696"/>
        <pc:sldMkLst>
          <pc:docMk/>
          <pc:sldMk cId="337367104" sldId="261"/>
        </pc:sldMkLst>
      </pc:sldChg>
      <pc:sldChg chg="addSp delSp modSp add mod ord">
        <pc:chgData name="Pavi Vino" userId="671bf49e6e67bcb0" providerId="LiveId" clId="{A5D86AFA-2F1A-4B27-963C-7060176409D6}" dt="2024-09-10T13:41:36.416" v="34176" actId="208"/>
        <pc:sldMkLst>
          <pc:docMk/>
          <pc:sldMk cId="3364326689" sldId="262"/>
        </pc:sldMkLst>
      </pc:sldChg>
      <pc:sldChg chg="addSp delSp modSp add mod">
        <pc:chgData name="Pavi Vino" userId="671bf49e6e67bcb0" providerId="LiveId" clId="{A5D86AFA-2F1A-4B27-963C-7060176409D6}" dt="2024-09-10T07:00:10.497" v="33201" actId="208"/>
        <pc:sldMkLst>
          <pc:docMk/>
          <pc:sldMk cId="2037537381" sldId="263"/>
        </pc:sldMkLst>
      </pc:sldChg>
      <pc:sldChg chg="addSp delSp modSp add mod">
        <pc:chgData name="Pavi Vino" userId="671bf49e6e67bcb0" providerId="LiveId" clId="{A5D86AFA-2F1A-4B27-963C-7060176409D6}" dt="2024-09-10T13:42:46.006" v="34187" actId="3062"/>
        <pc:sldMkLst>
          <pc:docMk/>
          <pc:sldMk cId="2011553009" sldId="264"/>
        </pc:sldMkLst>
      </pc:sldChg>
      <pc:sldChg chg="add del">
        <pc:chgData name="Pavi Vino" userId="671bf49e6e67bcb0" providerId="LiveId" clId="{A5D86AFA-2F1A-4B27-963C-7060176409D6}" dt="2024-09-04T18:23:26.330" v="7342"/>
        <pc:sldMkLst>
          <pc:docMk/>
          <pc:sldMk cId="3115910828" sldId="264"/>
        </pc:sldMkLst>
      </pc:sldChg>
      <pc:sldChg chg="add del">
        <pc:chgData name="Pavi Vino" userId="671bf49e6e67bcb0" providerId="LiveId" clId="{A5D86AFA-2F1A-4B27-963C-7060176409D6}" dt="2024-09-04T18:23:25.773" v="7341"/>
        <pc:sldMkLst>
          <pc:docMk/>
          <pc:sldMk cId="1751255604" sldId="265"/>
        </pc:sldMkLst>
      </pc:sldChg>
      <pc:sldChg chg="addSp delSp modSp add del mod ord">
        <pc:chgData name="Pavi Vino" userId="671bf49e6e67bcb0" providerId="LiveId" clId="{A5D86AFA-2F1A-4B27-963C-7060176409D6}" dt="2024-09-07T15:16:48.176" v="15810" actId="2696"/>
        <pc:sldMkLst>
          <pc:docMk/>
          <pc:sldMk cId="3865029010" sldId="265"/>
        </pc:sldMkLst>
      </pc:sldChg>
      <pc:sldChg chg="addSp delSp modSp add mod ord">
        <pc:chgData name="Pavi Vino" userId="671bf49e6e67bcb0" providerId="LiveId" clId="{A5D86AFA-2F1A-4B27-963C-7060176409D6}" dt="2024-09-10T06:58:44.077" v="33189" actId="13822"/>
        <pc:sldMkLst>
          <pc:docMk/>
          <pc:sldMk cId="2433572146" sldId="266"/>
        </pc:sldMkLst>
      </pc:sldChg>
      <pc:sldChg chg="addSp delSp modSp add mod">
        <pc:chgData name="Pavi Vino" userId="671bf49e6e67bcb0" providerId="LiveId" clId="{A5D86AFA-2F1A-4B27-963C-7060176409D6}" dt="2024-09-10T13:16:17.437" v="33848" actId="167"/>
        <pc:sldMkLst>
          <pc:docMk/>
          <pc:sldMk cId="1187954852" sldId="267"/>
        </pc:sldMkLst>
      </pc:sldChg>
      <pc:sldChg chg="addSp delSp modSp add del mod">
        <pc:chgData name="Pavi Vino" userId="671bf49e6e67bcb0" providerId="LiveId" clId="{A5D86AFA-2F1A-4B27-963C-7060176409D6}" dt="2024-09-07T14:27:55.565" v="12705" actId="2696"/>
        <pc:sldMkLst>
          <pc:docMk/>
          <pc:sldMk cId="2953672201" sldId="268"/>
        </pc:sldMkLst>
      </pc:sldChg>
      <pc:sldChg chg="addSp delSp modSp add mod">
        <pc:chgData name="Pavi Vino" userId="671bf49e6e67bcb0" providerId="LiveId" clId="{A5D86AFA-2F1A-4B27-963C-7060176409D6}" dt="2024-09-10T06:58:22.371" v="33187" actId="207"/>
        <pc:sldMkLst>
          <pc:docMk/>
          <pc:sldMk cId="17865183" sldId="269"/>
        </pc:sldMkLst>
      </pc:sldChg>
      <pc:sldChg chg="modSp add del mod">
        <pc:chgData name="Pavi Vino" userId="671bf49e6e67bcb0" providerId="LiveId" clId="{A5D86AFA-2F1A-4B27-963C-7060176409D6}" dt="2024-09-07T14:47:11.658" v="13985" actId="2696"/>
        <pc:sldMkLst>
          <pc:docMk/>
          <pc:sldMk cId="1323184874" sldId="270"/>
        </pc:sldMkLst>
      </pc:sldChg>
      <pc:sldChg chg="addSp delSp modSp add mod">
        <pc:chgData name="Pavi Vino" userId="671bf49e6e67bcb0" providerId="LiveId" clId="{A5D86AFA-2F1A-4B27-963C-7060176409D6}" dt="2024-09-10T12:39:22.783" v="33454" actId="1076"/>
        <pc:sldMkLst>
          <pc:docMk/>
          <pc:sldMk cId="3971819453" sldId="270"/>
        </pc:sldMkLst>
      </pc:sldChg>
      <pc:sldChg chg="modSp del mod">
        <pc:chgData name="Pavi Vino" userId="671bf49e6e67bcb0" providerId="LiveId" clId="{A5D86AFA-2F1A-4B27-963C-7060176409D6}" dt="2024-09-10T12:38:12.462" v="33443" actId="2696"/>
        <pc:sldMkLst>
          <pc:docMk/>
          <pc:sldMk cId="2109118988" sldId="271"/>
        </pc:sldMkLst>
      </pc:sldChg>
      <pc:sldChg chg="addSp delSp modSp del mod">
        <pc:chgData name="Pavi Vino" userId="671bf49e6e67bcb0" providerId="LiveId" clId="{A5D86AFA-2F1A-4B27-963C-7060176409D6}" dt="2024-09-08T05:35:32.278" v="17448" actId="2696"/>
        <pc:sldMkLst>
          <pc:docMk/>
          <pc:sldMk cId="1603338416" sldId="272"/>
        </pc:sldMkLst>
      </pc:sldChg>
      <pc:sldChg chg="addSp delSp modSp del mod">
        <pc:chgData name="Pavi Vino" userId="671bf49e6e67bcb0" providerId="LiveId" clId="{A5D86AFA-2F1A-4B27-963C-7060176409D6}" dt="2024-09-08T05:35:30.128" v="17447" actId="2696"/>
        <pc:sldMkLst>
          <pc:docMk/>
          <pc:sldMk cId="3789259155" sldId="273"/>
        </pc:sldMkLst>
      </pc:sldChg>
      <pc:sldChg chg="addSp delSp modSp add mod ord">
        <pc:chgData name="Pavi Vino" userId="671bf49e6e67bcb0" providerId="LiveId" clId="{A5D86AFA-2F1A-4B27-963C-7060176409D6}" dt="2024-09-10T13:40:42.352" v="34173" actId="21"/>
        <pc:sldMkLst>
          <pc:docMk/>
          <pc:sldMk cId="1241102033" sldId="274"/>
        </pc:sldMkLst>
      </pc:sldChg>
      <pc:sldChg chg="add del">
        <pc:chgData name="Pavi Vino" userId="671bf49e6e67bcb0" providerId="LiveId" clId="{A5D86AFA-2F1A-4B27-963C-7060176409D6}" dt="2024-09-08T05:05:25.899" v="15876" actId="2890"/>
        <pc:sldMkLst>
          <pc:docMk/>
          <pc:sldMk cId="3895885906" sldId="274"/>
        </pc:sldMkLst>
      </pc:sldChg>
      <pc:sldChg chg="addSp delSp modSp add mod">
        <pc:chgData name="Pavi Vino" userId="671bf49e6e67bcb0" providerId="LiveId" clId="{A5D86AFA-2F1A-4B27-963C-7060176409D6}" dt="2024-09-10T12:50:49.717" v="33622" actId="17032"/>
        <pc:sldMkLst>
          <pc:docMk/>
          <pc:sldMk cId="3473097903" sldId="275"/>
        </pc:sldMkLst>
      </pc:sldChg>
      <pc:sldChg chg="addSp delSp modSp add mod">
        <pc:chgData name="Pavi Vino" userId="671bf49e6e67bcb0" providerId="LiveId" clId="{A5D86AFA-2F1A-4B27-963C-7060176409D6}" dt="2024-09-10T12:54:53.117" v="33665" actId="14100"/>
        <pc:sldMkLst>
          <pc:docMk/>
          <pc:sldMk cId="4026619907" sldId="276"/>
        </pc:sldMkLst>
      </pc:sldChg>
      <pc:sldChg chg="delSp modSp add del mod">
        <pc:chgData name="Pavi Vino" userId="671bf49e6e67bcb0" providerId="LiveId" clId="{A5D86AFA-2F1A-4B27-963C-7060176409D6}" dt="2024-09-10T05:53:12.775" v="31693" actId="2696"/>
        <pc:sldMkLst>
          <pc:docMk/>
          <pc:sldMk cId="2468141180" sldId="277"/>
        </pc:sldMkLst>
      </pc:sldChg>
      <pc:sldChg chg="addSp modSp add del mod">
        <pc:chgData name="Pavi Vino" userId="671bf49e6e67bcb0" providerId="LiveId" clId="{A5D86AFA-2F1A-4B27-963C-7060176409D6}" dt="2024-09-10T05:53:30.606" v="31694" actId="2696"/>
        <pc:sldMkLst>
          <pc:docMk/>
          <pc:sldMk cId="3358825469" sldId="278"/>
        </pc:sldMkLst>
      </pc:sldChg>
      <pc:sldChg chg="addSp delSp modSp add del mod ord">
        <pc:chgData name="Pavi Vino" userId="671bf49e6e67bcb0" providerId="LiveId" clId="{A5D86AFA-2F1A-4B27-963C-7060176409D6}" dt="2024-09-09T16:02:30.293" v="28410" actId="2696"/>
        <pc:sldMkLst>
          <pc:docMk/>
          <pc:sldMk cId="3538158382" sldId="279"/>
        </pc:sldMkLst>
      </pc:sldChg>
      <pc:sldChg chg="addSp modSp add del mod">
        <pc:chgData name="Pavi Vino" userId="671bf49e6e67bcb0" providerId="LiveId" clId="{A5D86AFA-2F1A-4B27-963C-7060176409D6}" dt="2024-09-10T05:56:01.385" v="31695" actId="2696"/>
        <pc:sldMkLst>
          <pc:docMk/>
          <pc:sldMk cId="4187028099" sldId="280"/>
        </pc:sldMkLst>
      </pc:sldChg>
      <pc:sldChg chg="addSp delSp modSp add mod">
        <pc:chgData name="Pavi Vino" userId="671bf49e6e67bcb0" providerId="LiveId" clId="{A5D86AFA-2F1A-4B27-963C-7060176409D6}" dt="2024-09-10T06:59:40.166" v="33196" actId="207"/>
        <pc:sldMkLst>
          <pc:docMk/>
          <pc:sldMk cId="2960776228" sldId="281"/>
        </pc:sldMkLst>
      </pc:sldChg>
      <pc:sldChg chg="addSp modSp add del">
        <pc:chgData name="Pavi Vino" userId="671bf49e6e67bcb0" providerId="LiveId" clId="{A5D86AFA-2F1A-4B27-963C-7060176409D6}" dt="2024-09-09T06:26:01.019" v="26287" actId="2890"/>
        <pc:sldMkLst>
          <pc:docMk/>
          <pc:sldMk cId="238010108" sldId="282"/>
        </pc:sldMkLst>
      </pc:sldChg>
      <pc:sldChg chg="addSp delSp modSp add mod ord">
        <pc:chgData name="Pavi Vino" userId="671bf49e6e67bcb0" providerId="LiveId" clId="{A5D86AFA-2F1A-4B27-963C-7060176409D6}" dt="2024-09-10T13:15:48.663" v="33841" actId="167"/>
        <pc:sldMkLst>
          <pc:docMk/>
          <pc:sldMk cId="3276856945" sldId="282"/>
        </pc:sldMkLst>
      </pc:sldChg>
      <pc:sldChg chg="addSp delSp modSp add mod ord">
        <pc:chgData name="Pavi Vino" userId="671bf49e6e67bcb0" providerId="LiveId" clId="{A5D86AFA-2F1A-4B27-963C-7060176409D6}" dt="2024-09-10T13:18:33.315" v="33880" actId="14100"/>
        <pc:sldMkLst>
          <pc:docMk/>
          <pc:sldMk cId="2003702456" sldId="283"/>
        </pc:sldMkLst>
      </pc:sldChg>
      <pc:sldChg chg="addSp delSp modSp add mod ord">
        <pc:chgData name="Pavi Vino" userId="671bf49e6e67bcb0" providerId="LiveId" clId="{A5D86AFA-2F1A-4B27-963C-7060176409D6}" dt="2024-09-10T13:22:55.447" v="33926" actId="208"/>
        <pc:sldMkLst>
          <pc:docMk/>
          <pc:sldMk cId="986012367" sldId="284"/>
        </pc:sldMkLst>
      </pc:sldChg>
      <pc:sldChg chg="addSp delSp modSp add mod">
        <pc:chgData name="Pavi Vino" userId="671bf49e6e67bcb0" providerId="LiveId" clId="{A5D86AFA-2F1A-4B27-963C-7060176409D6}" dt="2024-09-10T13:09:46.892" v="33804" actId="166"/>
        <pc:sldMkLst>
          <pc:docMk/>
          <pc:sldMk cId="35260320" sldId="285"/>
        </pc:sldMkLst>
      </pc:sldChg>
      <pc:sldChg chg="addSp delSp modSp add mod">
        <pc:chgData name="Pavi Vino" userId="671bf49e6e67bcb0" providerId="LiveId" clId="{A5D86AFA-2F1A-4B27-963C-7060176409D6}" dt="2024-09-10T12:46:00.682" v="33560" actId="208"/>
        <pc:sldMkLst>
          <pc:docMk/>
          <pc:sldMk cId="717757020" sldId="286"/>
        </pc:sldMkLst>
      </pc:sldChg>
      <pc:sldChg chg="addSp delSp modSp add mod">
        <pc:chgData name="Pavi Vino" userId="671bf49e6e67bcb0" providerId="LiveId" clId="{A5D86AFA-2F1A-4B27-963C-7060176409D6}" dt="2024-09-10T12:45:35.453" v="33557" actId="207"/>
        <pc:sldMkLst>
          <pc:docMk/>
          <pc:sldMk cId="2731817455" sldId="287"/>
        </pc:sldMkLst>
      </pc:sldChg>
      <pc:sldChg chg="addSp delSp modSp add mod ord">
        <pc:chgData name="Pavi Vino" userId="671bf49e6e67bcb0" providerId="LiveId" clId="{A5D86AFA-2F1A-4B27-963C-7060176409D6}" dt="2024-09-10T13:05:29.545" v="33763" actId="403"/>
        <pc:sldMkLst>
          <pc:docMk/>
          <pc:sldMk cId="902944082" sldId="288"/>
        </pc:sldMkLst>
      </pc:sldChg>
      <pc:sldChg chg="addSp delSp modSp add mod">
        <pc:chgData name="Pavi Vino" userId="671bf49e6e67bcb0" providerId="LiveId" clId="{A5D86AFA-2F1A-4B27-963C-7060176409D6}" dt="2024-09-10T13:02:00.026" v="33733" actId="167"/>
        <pc:sldMkLst>
          <pc:docMk/>
          <pc:sldMk cId="2407778046" sldId="289"/>
        </pc:sldMkLst>
      </pc:sldChg>
      <pc:sldChg chg="addSp delSp modSp add mod">
        <pc:chgData name="Pavi Vino" userId="671bf49e6e67bcb0" providerId="LiveId" clId="{A5D86AFA-2F1A-4B27-963C-7060176409D6}" dt="2024-09-10T13:23:27.966" v="33934" actId="167"/>
        <pc:sldMkLst>
          <pc:docMk/>
          <pc:sldMk cId="2713184567" sldId="290"/>
        </pc:sldMkLst>
      </pc:sldChg>
      <pc:sldChg chg="addSp delSp modSp add mod">
        <pc:chgData name="Pavi Vino" userId="671bf49e6e67bcb0" providerId="LiveId" clId="{A5D86AFA-2F1A-4B27-963C-7060176409D6}" dt="2024-09-10T12:59:15.019" v="33706" actId="208"/>
        <pc:sldMkLst>
          <pc:docMk/>
          <pc:sldMk cId="1188979226" sldId="291"/>
        </pc:sldMkLst>
      </pc:sldChg>
      <pc:sldChg chg="delSp add del mod">
        <pc:chgData name="Pavi Vino" userId="671bf49e6e67bcb0" providerId="LiveId" clId="{A5D86AFA-2F1A-4B27-963C-7060176409D6}" dt="2024-09-10T13:40:53.441" v="34174" actId="2696"/>
        <pc:sldMkLst>
          <pc:docMk/>
          <pc:sldMk cId="1191602788"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C7C66-F39E-411B-91A9-2FB305BC280C}" type="datetimeFigureOut">
              <a:rPr lang="en-IN" smtClean="0"/>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7A5FE2-3A5B-40A2-9362-5DBD319F5358}" type="slidenum">
              <a:rPr lang="en-IN" smtClean="0"/>
              <a:t>‹#›</a:t>
            </a:fld>
            <a:endParaRPr lang="en-IN"/>
          </a:p>
        </p:txBody>
      </p:sp>
    </p:spTree>
    <p:extLst>
      <p:ext uri="{BB962C8B-B14F-4D97-AF65-F5344CB8AC3E}">
        <p14:creationId xmlns:p14="http://schemas.microsoft.com/office/powerpoint/2010/main" val="4050182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A5FE2-3A5B-40A2-9362-5DBD319F5358}" type="slidenum">
              <a:rPr lang="en-IN" smtClean="0"/>
              <a:t>2</a:t>
            </a:fld>
            <a:endParaRPr lang="en-IN"/>
          </a:p>
        </p:txBody>
      </p:sp>
    </p:spTree>
    <p:extLst>
      <p:ext uri="{BB962C8B-B14F-4D97-AF65-F5344CB8AC3E}">
        <p14:creationId xmlns:p14="http://schemas.microsoft.com/office/powerpoint/2010/main" val="242056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A5FE2-3A5B-40A2-9362-5DBD319F5358}" type="slidenum">
              <a:rPr lang="en-IN" smtClean="0"/>
              <a:t>4</a:t>
            </a:fld>
            <a:endParaRPr lang="en-IN"/>
          </a:p>
        </p:txBody>
      </p:sp>
    </p:spTree>
    <p:extLst>
      <p:ext uri="{BB962C8B-B14F-4D97-AF65-F5344CB8AC3E}">
        <p14:creationId xmlns:p14="http://schemas.microsoft.com/office/powerpoint/2010/main" val="1937881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A5FE2-3A5B-40A2-9362-5DBD319F5358}" type="slidenum">
              <a:rPr lang="en-IN" smtClean="0"/>
              <a:t>6</a:t>
            </a:fld>
            <a:endParaRPr lang="en-IN"/>
          </a:p>
        </p:txBody>
      </p:sp>
    </p:spTree>
    <p:extLst>
      <p:ext uri="{BB962C8B-B14F-4D97-AF65-F5344CB8AC3E}">
        <p14:creationId xmlns:p14="http://schemas.microsoft.com/office/powerpoint/2010/main" val="358403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37A5FE2-3A5B-40A2-9362-5DBD319F5358}" type="slidenum">
              <a:rPr lang="en-IN" smtClean="0"/>
              <a:t>14</a:t>
            </a:fld>
            <a:endParaRPr lang="en-IN"/>
          </a:p>
        </p:txBody>
      </p:sp>
    </p:spTree>
    <p:extLst>
      <p:ext uri="{BB962C8B-B14F-4D97-AF65-F5344CB8AC3E}">
        <p14:creationId xmlns:p14="http://schemas.microsoft.com/office/powerpoint/2010/main" val="269755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54B8-7494-11B0-E5C9-3203EDC298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3FF7982-76B7-AD3F-07F3-264C2CAC8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84AD713-89DF-834B-7B19-14BACF98A91E}"/>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5" name="Footer Placeholder 4">
            <a:extLst>
              <a:ext uri="{FF2B5EF4-FFF2-40B4-BE49-F238E27FC236}">
                <a16:creationId xmlns:a16="http://schemas.microsoft.com/office/drawing/2014/main" id="{00B4DA06-D6CA-56C8-86D8-7F757F5725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C7110D-3321-9EB3-987B-032DAB44A2C4}"/>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1749111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033C9-69D3-4E37-230D-73123D3F5F6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913DDF-749A-950B-17DB-E182D2A446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EC2ADE-2B9C-FF7B-6C63-0474F4426585}"/>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5" name="Footer Placeholder 4">
            <a:extLst>
              <a:ext uri="{FF2B5EF4-FFF2-40B4-BE49-F238E27FC236}">
                <a16:creationId xmlns:a16="http://schemas.microsoft.com/office/drawing/2014/main" id="{2A5DBE28-E933-B589-1D6E-F7ACE3C2C8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A81B51-265E-D813-8FA8-737D8D35987F}"/>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323290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C7423D-2A49-8551-3FA2-96A93F1EEF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CADFEC-A7D8-B1FE-1DDC-E00C1F4D7E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0D99B7-AD7E-2E60-0591-87FE959E3E6D}"/>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5" name="Footer Placeholder 4">
            <a:extLst>
              <a:ext uri="{FF2B5EF4-FFF2-40B4-BE49-F238E27FC236}">
                <a16:creationId xmlns:a16="http://schemas.microsoft.com/office/drawing/2014/main" id="{181CC93C-E41C-BF11-B5B0-9CA4CD437D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8570BA-33F6-C1B3-D2EB-3B0FAD44A206}"/>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2791887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ED67-2D2C-F2E3-B195-5666A438E5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1F6E62-B2B7-CECC-3B11-00CBBE14C0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1E3D85E-1051-2D50-1184-90BCBB190CE1}"/>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5" name="Footer Placeholder 4">
            <a:extLst>
              <a:ext uri="{FF2B5EF4-FFF2-40B4-BE49-F238E27FC236}">
                <a16:creationId xmlns:a16="http://schemas.microsoft.com/office/drawing/2014/main" id="{AB8EEBDE-3D50-F99C-C892-DA4AD9BDC0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6A162E-BEA5-9409-C423-CA0EB6288198}"/>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3763632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448B9-0E57-FFE0-059A-40BC61A152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853933D-2E12-76BB-BAC0-D49A6197BB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AD74E7-9C40-5E31-ADDE-DC565934454F}"/>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5" name="Footer Placeholder 4">
            <a:extLst>
              <a:ext uri="{FF2B5EF4-FFF2-40B4-BE49-F238E27FC236}">
                <a16:creationId xmlns:a16="http://schemas.microsoft.com/office/drawing/2014/main" id="{51DFDA7B-819D-4808-E481-E5D1D1DA68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5570A3-9FDF-1DF3-EBC1-784F1D1FE7EC}"/>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2425236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6874-7BE4-3F9A-3B0B-143292C914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E7443B-56FD-1192-3F8F-AEED6E6D06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2B8AE80-A3E4-2453-BD22-7C72A9611F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9B6BBC-A2FA-C094-8688-E40DA056F0BD}"/>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6" name="Footer Placeholder 5">
            <a:extLst>
              <a:ext uri="{FF2B5EF4-FFF2-40B4-BE49-F238E27FC236}">
                <a16:creationId xmlns:a16="http://schemas.microsoft.com/office/drawing/2014/main" id="{CD90CB1D-F5F9-F514-7EBF-6D25D746A4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CC4D730-F86D-D327-8F17-0750608CDB20}"/>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3095312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576BA-DD9D-28F8-90B2-ECB96E8D70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840316-BB09-1505-F4C4-A97900A5ED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C39067-1ED5-6255-5CD6-4CDE5C3037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A3FD5C9-323B-B97A-C7ED-DC3FBAB5DA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F5FD2-C023-1CBD-A522-68D7E6630B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5F46CE-349B-21D8-45BF-7F534D3CE0DF}"/>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8" name="Footer Placeholder 7">
            <a:extLst>
              <a:ext uri="{FF2B5EF4-FFF2-40B4-BE49-F238E27FC236}">
                <a16:creationId xmlns:a16="http://schemas.microsoft.com/office/drawing/2014/main" id="{FE94B164-F3DC-4311-6E43-126AAFE729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3FB17B8-340B-89C5-6A54-26FE05D55A0D}"/>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767443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7E018-E5BA-1832-B05D-79015C8BF53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00B2AF-C059-C02C-F813-AC20B3625DE7}"/>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4" name="Footer Placeholder 3">
            <a:extLst>
              <a:ext uri="{FF2B5EF4-FFF2-40B4-BE49-F238E27FC236}">
                <a16:creationId xmlns:a16="http://schemas.microsoft.com/office/drawing/2014/main" id="{099556FD-92F6-64D8-10B6-EBC4684C21E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63EB3D5-C18F-99C3-4721-1740F497E11C}"/>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3380920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303754-BB62-97FB-3F5E-0222F23F0A7D}"/>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3" name="Footer Placeholder 2">
            <a:extLst>
              <a:ext uri="{FF2B5EF4-FFF2-40B4-BE49-F238E27FC236}">
                <a16:creationId xmlns:a16="http://schemas.microsoft.com/office/drawing/2014/main" id="{B1357DDE-0234-1793-F9E2-69C0547C5D9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55B15F-ECF7-F726-BB98-08BB016D95E2}"/>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2213783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5EB3-50CF-E36D-6597-0339410FE7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0EDA0F-2BC7-DF1E-B505-F39528BF9A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31F53EB-70A5-EFF9-1303-7429E1E267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B00F1-B654-1296-685F-030235448CFB}"/>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6" name="Footer Placeholder 5">
            <a:extLst>
              <a:ext uri="{FF2B5EF4-FFF2-40B4-BE49-F238E27FC236}">
                <a16:creationId xmlns:a16="http://schemas.microsoft.com/office/drawing/2014/main" id="{8404D87D-2C05-0C15-BA9B-18A586BB7B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5A6048-F492-E73D-783E-A9C818D2AADA}"/>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298388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6C41-2961-A605-CA7E-A2AA98EE4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DDA240-1EDF-71D1-8E68-AE7601CCD3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BE7ECEE-1AE1-3E77-BF9B-E37EA7EE0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0877D6-08D6-C9E6-7982-E68B99843A0B}"/>
              </a:ext>
            </a:extLst>
          </p:cNvPr>
          <p:cNvSpPr>
            <a:spLocks noGrp="1"/>
          </p:cNvSpPr>
          <p:nvPr>
            <p:ph type="dt" sz="half" idx="10"/>
          </p:nvPr>
        </p:nvSpPr>
        <p:spPr/>
        <p:txBody>
          <a:bodyPr/>
          <a:lstStyle/>
          <a:p>
            <a:fld id="{FCC92FA7-6E1B-4AC2-B337-78D2362C01FA}" type="datetimeFigureOut">
              <a:rPr lang="en-IN" smtClean="0"/>
              <a:t>26-02-2025</a:t>
            </a:fld>
            <a:endParaRPr lang="en-IN"/>
          </a:p>
        </p:txBody>
      </p:sp>
      <p:sp>
        <p:nvSpPr>
          <p:cNvPr id="6" name="Footer Placeholder 5">
            <a:extLst>
              <a:ext uri="{FF2B5EF4-FFF2-40B4-BE49-F238E27FC236}">
                <a16:creationId xmlns:a16="http://schemas.microsoft.com/office/drawing/2014/main" id="{67C7D8A2-1C19-32ED-294D-8D71FD0760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D36D9F-B79E-5DD8-3CBD-3B38806F0EAE}"/>
              </a:ext>
            </a:extLst>
          </p:cNvPr>
          <p:cNvSpPr>
            <a:spLocks noGrp="1"/>
          </p:cNvSpPr>
          <p:nvPr>
            <p:ph type="sldNum" sz="quarter" idx="12"/>
          </p:nvPr>
        </p:nvSpPr>
        <p:spPr/>
        <p:txBody>
          <a:bodyPr/>
          <a:lstStyle/>
          <a:p>
            <a:fld id="{4EF8BBDD-09AE-40DC-A494-8E048C1CDABA}" type="slidenum">
              <a:rPr lang="en-IN" smtClean="0"/>
              <a:t>‹#›</a:t>
            </a:fld>
            <a:endParaRPr lang="en-IN"/>
          </a:p>
        </p:txBody>
      </p:sp>
    </p:spTree>
    <p:extLst>
      <p:ext uri="{BB962C8B-B14F-4D97-AF65-F5344CB8AC3E}">
        <p14:creationId xmlns:p14="http://schemas.microsoft.com/office/powerpoint/2010/main" val="515133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A5071B-B0DC-3089-DE4F-2B11013156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8B76EE-2CF3-FD97-2287-88766138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F4F818-7398-7910-C7FB-335FDF1972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C92FA7-6E1B-4AC2-B337-78D2362C01FA}" type="datetimeFigureOut">
              <a:rPr lang="en-IN" smtClean="0"/>
              <a:t>26-02-2025</a:t>
            </a:fld>
            <a:endParaRPr lang="en-IN"/>
          </a:p>
        </p:txBody>
      </p:sp>
      <p:sp>
        <p:nvSpPr>
          <p:cNvPr id="5" name="Footer Placeholder 4">
            <a:extLst>
              <a:ext uri="{FF2B5EF4-FFF2-40B4-BE49-F238E27FC236}">
                <a16:creationId xmlns:a16="http://schemas.microsoft.com/office/drawing/2014/main" id="{05D4A20C-3D04-9650-C4B9-C23D9F5D79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C5645FE-620A-F23F-0F2C-A1118244E9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8BBDD-09AE-40DC-A494-8E048C1CDABA}" type="slidenum">
              <a:rPr lang="en-IN" smtClean="0"/>
              <a:t>‹#›</a:t>
            </a:fld>
            <a:endParaRPr lang="en-IN"/>
          </a:p>
        </p:txBody>
      </p:sp>
    </p:spTree>
    <p:extLst>
      <p:ext uri="{BB962C8B-B14F-4D97-AF65-F5344CB8AC3E}">
        <p14:creationId xmlns:p14="http://schemas.microsoft.com/office/powerpoint/2010/main" val="1258988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g"/><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 Id="rId4" Type="http://schemas.microsoft.com/office/2007/relationships/hdphoto" Target="../media/hdphoto12.wdp"/></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9.png"/><Relationship Id="rId3" Type="http://schemas.openxmlformats.org/officeDocument/2006/relationships/image" Target="../media/image3.jpe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8.png"/><Relationship Id="rId5" Type="http://schemas.microsoft.com/office/2007/relationships/hdphoto" Target="../media/hdphoto1.wdp"/><Relationship Id="rId10" Type="http://schemas.openxmlformats.org/officeDocument/2006/relationships/image" Target="../media/image7.jpg"/><Relationship Id="rId4" Type="http://schemas.openxmlformats.org/officeDocument/2006/relationships/image" Target="../media/image4.png"/><Relationship Id="rId9" Type="http://schemas.microsoft.com/office/2007/relationships/hdphoto" Target="../media/hdphoto3.wdp"/><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6.wdp"/><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jpg"/><Relationship Id="rId7" Type="http://schemas.microsoft.com/office/2007/relationships/hdphoto" Target="../media/hdphoto7.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4.png"/><Relationship Id="rId9" Type="http://schemas.microsoft.com/office/2007/relationships/hdphoto" Target="../media/hdphoto8.wdp"/></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image" Target="../media/image16.jpg"/><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8.png"/><Relationship Id="rId4" Type="http://schemas.microsoft.com/office/2007/relationships/hdphoto" Target="../media/hdphoto9.wdp"/></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g"/><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0197F5-F50D-AD74-7007-53EA7F4B7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974" y="0"/>
            <a:ext cx="5962650" cy="6858000"/>
          </a:xfrm>
          <a:prstGeom prst="rect">
            <a:avLst/>
          </a:prstGeom>
        </p:spPr>
      </p:pic>
      <p:pic>
        <p:nvPicPr>
          <p:cNvPr id="4" name="Picture 3">
            <a:extLst>
              <a:ext uri="{FF2B5EF4-FFF2-40B4-BE49-F238E27FC236}">
                <a16:creationId xmlns:a16="http://schemas.microsoft.com/office/drawing/2014/main" id="{BC7F781E-C774-B9DA-D3C7-1B2EA840F66B}"/>
              </a:ext>
            </a:extLst>
          </p:cNvPr>
          <p:cNvPicPr>
            <a:picLocks noChangeAspect="1"/>
          </p:cNvPicPr>
          <p:nvPr/>
        </p:nvPicPr>
        <p:blipFill>
          <a:blip r:embed="rId3">
            <a:extLst>
              <a:ext uri="{28A0092B-C50C-407E-A947-70E740481C1C}">
                <a14:useLocalDpi xmlns:a14="http://schemas.microsoft.com/office/drawing/2010/main" val="0"/>
              </a:ext>
            </a:extLst>
          </a:blip>
          <a:srcRect r="48064"/>
          <a:stretch/>
        </p:blipFill>
        <p:spPr>
          <a:xfrm>
            <a:off x="0" y="0"/>
            <a:ext cx="6331974" cy="6858000"/>
          </a:xfrm>
          <a:prstGeom prst="rect">
            <a:avLst/>
          </a:prstGeom>
        </p:spPr>
      </p:pic>
      <p:sp>
        <p:nvSpPr>
          <p:cNvPr id="2" name="Title 1">
            <a:extLst>
              <a:ext uri="{FF2B5EF4-FFF2-40B4-BE49-F238E27FC236}">
                <a16:creationId xmlns:a16="http://schemas.microsoft.com/office/drawing/2014/main" id="{9AD4F65A-7D46-0276-0B10-4C3EB4EA60CF}"/>
              </a:ext>
            </a:extLst>
          </p:cNvPr>
          <p:cNvSpPr>
            <a:spLocks noGrp="1"/>
          </p:cNvSpPr>
          <p:nvPr>
            <p:ph type="ctrTitle"/>
          </p:nvPr>
        </p:nvSpPr>
        <p:spPr>
          <a:xfrm>
            <a:off x="6420465" y="1052052"/>
            <a:ext cx="5565058" cy="6508953"/>
          </a:xfrm>
        </p:spPr>
        <p:txBody>
          <a:bodyPr>
            <a:noAutofit/>
          </a:bodyPr>
          <a:lstStyle/>
          <a:p>
            <a:br>
              <a:rPr lang="en-US" sz="9600" b="1" dirty="0">
                <a:solidFill>
                  <a:schemeClr val="accent2"/>
                </a:solidFill>
                <a:latin typeface="Times New Roman" panose="02020603050405020304" pitchFamily="18" charset="0"/>
                <a:cs typeface="Times New Roman" panose="02020603050405020304" pitchFamily="18" charset="0"/>
              </a:rPr>
            </a:br>
            <a:br>
              <a:rPr lang="en-US" sz="9600" b="1" dirty="0">
                <a:solidFill>
                  <a:schemeClr val="accent2"/>
                </a:solidFill>
                <a:latin typeface="Times New Roman" panose="02020603050405020304" pitchFamily="18" charset="0"/>
                <a:cs typeface="Times New Roman" panose="02020603050405020304" pitchFamily="18" charset="0"/>
              </a:rPr>
            </a:br>
            <a:r>
              <a:rPr lang="en-US" sz="11500" b="1" dirty="0">
                <a:ln w="6600">
                  <a:solidFill>
                    <a:schemeClr val="accent6">
                      <a:lumMod val="50000"/>
                    </a:schemeClr>
                  </a:solidFill>
                  <a:prstDash val="solid"/>
                </a:ln>
                <a:solidFill>
                  <a:schemeClr val="accent1">
                    <a:lumMod val="60000"/>
                    <a:lumOff val="4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Myntra</a:t>
            </a:r>
            <a:br>
              <a:rPr lang="en-US" sz="11500" b="1" dirty="0">
                <a:ln w="6600">
                  <a:solidFill>
                    <a:schemeClr val="accent6">
                      <a:lumMod val="50000"/>
                    </a:schemeClr>
                  </a:solidFill>
                  <a:prstDash val="solid"/>
                </a:ln>
                <a:solidFill>
                  <a:schemeClr val="accent1">
                    <a:lumMod val="60000"/>
                    <a:lumOff val="4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br>
            <a:r>
              <a:rPr lang="en-US" sz="11500" b="1" dirty="0">
                <a:ln w="6600">
                  <a:solidFill>
                    <a:schemeClr val="accent6">
                      <a:lumMod val="50000"/>
                    </a:schemeClr>
                  </a:solidFill>
                  <a:prstDash val="solid"/>
                </a:ln>
                <a:solidFill>
                  <a:schemeClr val="accent1">
                    <a:lumMod val="60000"/>
                    <a:lumOff val="40000"/>
                  </a:schemeClr>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Analysis</a:t>
            </a:r>
            <a:br>
              <a:rPr lang="en-US" sz="9600" b="1" dirty="0">
                <a:solidFill>
                  <a:schemeClr val="accent2"/>
                </a:solidFill>
                <a:latin typeface="Times New Roman" panose="02020603050405020304" pitchFamily="18" charset="0"/>
                <a:cs typeface="Times New Roman" panose="02020603050405020304" pitchFamily="18" charset="0"/>
              </a:rPr>
            </a:br>
            <a:br>
              <a:rPr lang="en-US" sz="9600" b="1" dirty="0">
                <a:solidFill>
                  <a:schemeClr val="accent2"/>
                </a:solidFill>
                <a:latin typeface="Times New Roman" panose="02020603050405020304" pitchFamily="18" charset="0"/>
                <a:cs typeface="Times New Roman" panose="02020603050405020304" pitchFamily="18" charset="0"/>
              </a:rPr>
            </a:br>
            <a:endParaRPr lang="en-IN" sz="96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270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EA7A6F6-5687-880F-2238-0C9940292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9" y="894875"/>
            <a:ext cx="12165958" cy="5933280"/>
          </a:xfrm>
          <a:prstGeom prst="rect">
            <a:avLst/>
          </a:prstGeom>
        </p:spPr>
      </p:pic>
      <p:sp>
        <p:nvSpPr>
          <p:cNvPr id="5" name="Content Placeholder 4">
            <a:extLst>
              <a:ext uri="{FF2B5EF4-FFF2-40B4-BE49-F238E27FC236}">
                <a16:creationId xmlns:a16="http://schemas.microsoft.com/office/drawing/2014/main" id="{40F33CCD-400F-AE99-B667-7578FF05E338}"/>
              </a:ext>
            </a:extLst>
          </p:cNvPr>
          <p:cNvSpPr>
            <a:spLocks noGrp="1"/>
          </p:cNvSpPr>
          <p:nvPr>
            <p:ph idx="1"/>
          </p:nvPr>
        </p:nvSpPr>
        <p:spPr>
          <a:xfrm>
            <a:off x="-144136" y="894878"/>
            <a:ext cx="5846846" cy="5963121"/>
          </a:xfrm>
        </p:spPr>
        <p:txBody>
          <a:bodyPr>
            <a:normAutofit/>
          </a:bodyPr>
          <a:lstStyle/>
          <a:p>
            <a:pPr marL="0" indent="0" algn="ctr">
              <a:buNone/>
            </a:pPr>
            <a:r>
              <a:rPr lang="en-US" b="1"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CA917E8-8895-3E7D-0D08-11BED511AFBA}"/>
              </a:ext>
            </a:extLst>
          </p:cNvPr>
          <p:cNvSpPr/>
          <p:nvPr/>
        </p:nvSpPr>
        <p:spPr>
          <a:xfrm>
            <a:off x="0" y="-1"/>
            <a:ext cx="12192000" cy="89487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sz="3600" b="1" dirty="0">
                <a:ln>
                  <a:solidFill>
                    <a:schemeClr val="accent1">
                      <a:lumMod val="50000"/>
                    </a:schemeClr>
                  </a:solidFill>
                </a:ln>
                <a:solidFill>
                  <a:schemeClr val="accent4"/>
                </a:solidFill>
                <a:latin typeface="Times New Roman" panose="02020603050405020304" pitchFamily="18" charset="0"/>
                <a:cs typeface="Times New Roman" panose="02020603050405020304" pitchFamily="18" charset="0"/>
              </a:rPr>
              <a:t>Descriptors and Sentiments</a:t>
            </a:r>
            <a:endParaRPr lang="en-IN" sz="3600" b="1" dirty="0">
              <a:ln>
                <a:solidFill>
                  <a:schemeClr val="accent1">
                    <a:lumMod val="50000"/>
                  </a:schemeClr>
                </a:solidFill>
              </a:ln>
              <a:solidFill>
                <a:schemeClr val="accent4"/>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065E562-9EC7-F290-D886-F5C30ADF17C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55252" y="29845"/>
            <a:ext cx="5716303" cy="913575"/>
          </a:xfrm>
          <a:prstGeom prst="rect">
            <a:avLst/>
          </a:prstGeom>
        </p:spPr>
      </p:pic>
      <p:sp>
        <p:nvSpPr>
          <p:cNvPr id="8" name="TextBox 7">
            <a:extLst>
              <a:ext uri="{FF2B5EF4-FFF2-40B4-BE49-F238E27FC236}">
                <a16:creationId xmlns:a16="http://schemas.microsoft.com/office/drawing/2014/main" id="{9BE601F8-12D3-7BEA-8B0A-3FE65FAF492C}"/>
              </a:ext>
            </a:extLst>
          </p:cNvPr>
          <p:cNvSpPr txBox="1"/>
          <p:nvPr/>
        </p:nvSpPr>
        <p:spPr>
          <a:xfrm>
            <a:off x="5836748" y="894876"/>
            <a:ext cx="6114361" cy="369332"/>
          </a:xfrm>
          <a:prstGeom prst="rect">
            <a:avLst/>
          </a:prstGeom>
          <a:noFill/>
        </p:spPr>
        <p:txBody>
          <a:bodyPr wrap="square">
            <a:spAutoFit/>
          </a:bodyPr>
          <a:lstStyle/>
          <a:p>
            <a:pPr marL="0" indent="0">
              <a:buNone/>
            </a:pPr>
            <a:endParaRPr lang="en-US" sz="1800" dirty="0">
              <a:latin typeface="Times New Roman" panose="02020603050405020304" pitchFamily="18" charset="0"/>
              <a:cs typeface="Times New Roman" panose="02020603050405020304" pitchFamily="18" charset="0"/>
            </a:endParaRPr>
          </a:p>
        </p:txBody>
      </p:sp>
      <p:sp>
        <p:nvSpPr>
          <p:cNvPr id="12" name="Flowchart: Document 11">
            <a:extLst>
              <a:ext uri="{FF2B5EF4-FFF2-40B4-BE49-F238E27FC236}">
                <a16:creationId xmlns:a16="http://schemas.microsoft.com/office/drawing/2014/main" id="{D6BFF255-2538-05EF-33ED-1F737213840E}"/>
              </a:ext>
            </a:extLst>
          </p:cNvPr>
          <p:cNvSpPr/>
          <p:nvPr/>
        </p:nvSpPr>
        <p:spPr>
          <a:xfrm>
            <a:off x="7933920" y="894876"/>
            <a:ext cx="4245347" cy="4660350"/>
          </a:xfrm>
          <a:prstGeom prst="flowChartDocumen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800" b="1"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Sentiments</a:t>
            </a:r>
            <a:endParaRPr lang="en-IN" sz="2000" dirty="0"/>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Positive Sentiment </a:t>
            </a:r>
          </a:p>
          <a:p>
            <a:endParaRPr lang="en-US" sz="1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Satisfaction</a:t>
            </a:r>
            <a:r>
              <a:rPr lang="en-US" sz="18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Quality</a:t>
            </a:r>
            <a:r>
              <a:rPr lang="en-US" sz="18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Customer services</a:t>
            </a:r>
            <a:endParaRPr lang="en-US" sz="18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US" sz="1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Negative Sentiment </a:t>
            </a:r>
          </a:p>
          <a:p>
            <a:pPr marL="171450" indent="-171450">
              <a:buFont typeface="Wingdings" panose="05000000000000000000" pitchFamily="2" charset="2"/>
              <a:buChar char="q"/>
            </a:pPr>
            <a:endParaRPr lang="en-US" sz="1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Delivery Issues </a:t>
            </a: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Product Quality </a:t>
            </a: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Customer Service</a:t>
            </a:r>
            <a:endParaRPr lang="en-US" sz="1800" dirty="0">
              <a:latin typeface="Times New Roman" panose="02020603050405020304" pitchFamily="18" charset="0"/>
              <a:cs typeface="Times New Roman" panose="02020603050405020304" pitchFamily="18" charset="0"/>
            </a:endParaRPr>
          </a:p>
        </p:txBody>
      </p:sp>
      <p:sp>
        <p:nvSpPr>
          <p:cNvPr id="2" name="Flowchart: Document 1">
            <a:extLst>
              <a:ext uri="{FF2B5EF4-FFF2-40B4-BE49-F238E27FC236}">
                <a16:creationId xmlns:a16="http://schemas.microsoft.com/office/drawing/2014/main" id="{499FDB97-C8FC-1746-61B2-828DC34A8D65}"/>
              </a:ext>
            </a:extLst>
          </p:cNvPr>
          <p:cNvSpPr/>
          <p:nvPr/>
        </p:nvSpPr>
        <p:spPr>
          <a:xfrm>
            <a:off x="7535714" y="1229959"/>
            <a:ext cx="4245347" cy="4733165"/>
          </a:xfrm>
          <a:prstGeom prst="flowChartDocumen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lgn="ctr">
              <a:buNone/>
            </a:pPr>
            <a:r>
              <a:rPr lang="en-US" sz="2800" b="1" dirty="0">
                <a:latin typeface="Times New Roman" panose="02020603050405020304" pitchFamily="18" charset="0"/>
                <a:cs typeface="Times New Roman" panose="02020603050405020304" pitchFamily="18" charset="0"/>
              </a:rPr>
              <a:t> </a:t>
            </a:r>
          </a:p>
          <a:p>
            <a:r>
              <a:rPr lang="en-US" sz="2000" b="1" dirty="0">
                <a:latin typeface="Times New Roman" panose="02020603050405020304" pitchFamily="18" charset="0"/>
                <a:cs typeface="Times New Roman" panose="02020603050405020304" pitchFamily="18" charset="0"/>
              </a:rPr>
              <a:t>Sentiments</a:t>
            </a:r>
            <a:endParaRPr lang="en-IN" sz="2000" dirty="0"/>
          </a:p>
          <a:p>
            <a:pPr marL="0" indent="0">
              <a:buNone/>
            </a:pPr>
            <a:endParaRPr lang="en-US" sz="16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Positive Sentiment </a:t>
            </a:r>
          </a:p>
          <a:p>
            <a:endParaRPr lang="en-US" sz="1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Satisfaction</a:t>
            </a:r>
            <a:r>
              <a:rPr lang="en-US" sz="18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Quality</a:t>
            </a:r>
            <a:r>
              <a:rPr lang="en-US" sz="18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Customer services</a:t>
            </a:r>
            <a:endParaRPr lang="en-US" sz="18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q"/>
            </a:pPr>
            <a:endParaRPr lang="en-US" sz="1000" b="1"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Negative Sentiment </a:t>
            </a:r>
          </a:p>
          <a:p>
            <a:pPr marL="171450" indent="-171450">
              <a:buFont typeface="Wingdings" panose="05000000000000000000" pitchFamily="2" charset="2"/>
              <a:buChar char="q"/>
            </a:pPr>
            <a:endParaRPr lang="en-US" sz="1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Delivery Issues </a:t>
            </a: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Product Quality </a:t>
            </a:r>
          </a:p>
          <a:p>
            <a:pPr marL="285750" indent="-285750">
              <a:buFont typeface="Wingdings" panose="05000000000000000000" pitchFamily="2" charset="2"/>
              <a:buChar char="q"/>
            </a:pPr>
            <a:r>
              <a:rPr lang="en-US" sz="1800" b="1" dirty="0">
                <a:latin typeface="Times New Roman" panose="02020603050405020304" pitchFamily="18" charset="0"/>
                <a:cs typeface="Times New Roman" panose="02020603050405020304" pitchFamily="18" charset="0"/>
              </a:rPr>
              <a:t>Customer Service</a:t>
            </a:r>
            <a:endParaRPr lang="en-US" sz="1800" dirty="0">
              <a:latin typeface="Times New Roman" panose="02020603050405020304" pitchFamily="18" charset="0"/>
              <a:cs typeface="Times New Roman" panose="02020603050405020304" pitchFamily="18" charset="0"/>
            </a:endParaRPr>
          </a:p>
        </p:txBody>
      </p:sp>
      <p:sp>
        <p:nvSpPr>
          <p:cNvPr id="4" name="Flowchart: Document 3">
            <a:extLst>
              <a:ext uri="{FF2B5EF4-FFF2-40B4-BE49-F238E27FC236}">
                <a16:creationId xmlns:a16="http://schemas.microsoft.com/office/drawing/2014/main" id="{6D9348B6-C32A-CF2B-F37B-75E166D43EEF}"/>
              </a:ext>
            </a:extLst>
          </p:cNvPr>
          <p:cNvSpPr/>
          <p:nvPr/>
        </p:nvSpPr>
        <p:spPr>
          <a:xfrm>
            <a:off x="7090729" y="1550747"/>
            <a:ext cx="4245347" cy="5001456"/>
          </a:xfrm>
          <a:prstGeom prst="flowChartDocument">
            <a:avLst/>
          </a:prstGeom>
          <a:solidFill>
            <a:schemeClr val="accent1">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indent="0" algn="ctr">
              <a:buNone/>
            </a:pPr>
            <a:r>
              <a:rPr lang="en-US" sz="2800" b="1" dirty="0">
                <a:latin typeface="Times New Roman" panose="02020603050405020304" pitchFamily="18" charset="0"/>
                <a:cs typeface="Times New Roman" panose="02020603050405020304" pitchFamily="18" charset="0"/>
              </a:rPr>
              <a:t> </a:t>
            </a:r>
          </a:p>
          <a:p>
            <a:pPr algn="ctr"/>
            <a:r>
              <a:rPr lang="en-US" sz="4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Sentiments</a:t>
            </a:r>
            <a:endParaRPr lang="en-IN" sz="4000" dirty="0">
              <a:ln w="0"/>
              <a:solidFill>
                <a:schemeClr val="tx1"/>
              </a:solidFill>
              <a:effectLst>
                <a:outerShdw blurRad="38100" dist="19050" dir="2700000" algn="tl" rotWithShape="0">
                  <a:schemeClr val="dk1">
                    <a:alpha val="40000"/>
                  </a:schemeClr>
                </a:outerShdw>
              </a:effectLst>
            </a:endParaRPr>
          </a:p>
          <a:p>
            <a:pPr marL="0" indent="0">
              <a:buNone/>
            </a:pPr>
            <a:endParaRPr lang="en-US" sz="1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0" indent="0">
              <a:buNone/>
            </a:pP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Positive Sentiment </a:t>
            </a:r>
          </a:p>
          <a:p>
            <a:endPar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Satisfaction </a:t>
            </a:r>
          </a:p>
          <a:p>
            <a:pPr marL="285750" indent="-285750">
              <a:buFont typeface="Wingdings" panose="05000000000000000000" pitchFamily="2" charset="2"/>
              <a:buChar char="q"/>
            </a:pP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Quality </a:t>
            </a:r>
          </a:p>
          <a:p>
            <a:pPr marL="285750" indent="-285750">
              <a:buFont typeface="Wingdings" panose="05000000000000000000" pitchFamily="2" charset="2"/>
              <a:buChar char="q"/>
            </a:pP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Customer services</a:t>
            </a:r>
          </a:p>
          <a:p>
            <a:pPr marL="171450" indent="-171450">
              <a:buFont typeface="Wingdings" panose="05000000000000000000" pitchFamily="2" charset="2"/>
              <a:buChar char="q"/>
            </a:pPr>
            <a:endPar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Negative Sentiment </a:t>
            </a:r>
          </a:p>
          <a:p>
            <a:pPr marL="171450" indent="-171450">
              <a:buFont typeface="Wingdings" panose="05000000000000000000" pitchFamily="2" charset="2"/>
              <a:buChar char="q"/>
            </a:pPr>
            <a:endPar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Delivery Issues </a:t>
            </a:r>
          </a:p>
          <a:p>
            <a:pPr marL="285750" indent="-285750">
              <a:buFont typeface="Wingdings" panose="05000000000000000000" pitchFamily="2" charset="2"/>
              <a:buChar char="q"/>
            </a:pP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Product Quality </a:t>
            </a:r>
          </a:p>
          <a:p>
            <a:pPr marL="285750" indent="-285750">
              <a:buFont typeface="Wingdings" panose="05000000000000000000" pitchFamily="2" charset="2"/>
              <a:buChar char="q"/>
            </a:pPr>
            <a:r>
              <a:rPr lang="en-US" sz="20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Customer Service</a:t>
            </a:r>
          </a:p>
        </p:txBody>
      </p:sp>
      <p:sp>
        <p:nvSpPr>
          <p:cNvPr id="9" name="Flowchart: Document 8">
            <a:extLst>
              <a:ext uri="{FF2B5EF4-FFF2-40B4-BE49-F238E27FC236}">
                <a16:creationId xmlns:a16="http://schemas.microsoft.com/office/drawing/2014/main" id="{948280B3-35AE-E508-C2B7-0EFD4DA0A342}"/>
              </a:ext>
            </a:extLst>
          </p:cNvPr>
          <p:cNvSpPr/>
          <p:nvPr/>
        </p:nvSpPr>
        <p:spPr>
          <a:xfrm>
            <a:off x="0" y="894875"/>
            <a:ext cx="4470628" cy="4733165"/>
          </a:xfrm>
          <a:prstGeom prst="flowChartDocument">
            <a:avLst/>
          </a:prstGeom>
          <a:solidFill>
            <a:schemeClr val="accent6">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marL="0" indent="0">
              <a:buNone/>
            </a:pPr>
            <a:endParaRPr lang="en-US" sz="1800" dirty="0">
              <a:latin typeface="Times New Roman" panose="02020603050405020304" pitchFamily="18" charset="0"/>
              <a:cs typeface="Times New Roman" panose="02020603050405020304" pitchFamily="18" charset="0"/>
            </a:endParaRPr>
          </a:p>
        </p:txBody>
      </p:sp>
      <p:sp>
        <p:nvSpPr>
          <p:cNvPr id="10" name="Flowchart: Document 9">
            <a:extLst>
              <a:ext uri="{FF2B5EF4-FFF2-40B4-BE49-F238E27FC236}">
                <a16:creationId xmlns:a16="http://schemas.microsoft.com/office/drawing/2014/main" id="{7C1A192C-7F64-0FC1-B8DE-385DC36C5E40}"/>
              </a:ext>
            </a:extLst>
          </p:cNvPr>
          <p:cNvSpPr/>
          <p:nvPr/>
        </p:nvSpPr>
        <p:spPr>
          <a:xfrm>
            <a:off x="294257" y="1229959"/>
            <a:ext cx="4470627" cy="4846357"/>
          </a:xfrm>
          <a:prstGeom prst="flowChartDocument">
            <a:avLst/>
          </a:prstGeom>
          <a:solidFill>
            <a:schemeClr val="accent6">
              <a:lumMod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marL="0" indent="0">
              <a:buNone/>
            </a:pPr>
            <a:endParaRPr lang="en-US" sz="1800" dirty="0">
              <a:latin typeface="Times New Roman" panose="02020603050405020304" pitchFamily="18" charset="0"/>
              <a:cs typeface="Times New Roman" panose="02020603050405020304" pitchFamily="18" charset="0"/>
            </a:endParaRPr>
          </a:p>
        </p:txBody>
      </p:sp>
      <p:sp>
        <p:nvSpPr>
          <p:cNvPr id="13" name="Flowchart: Document 12">
            <a:extLst>
              <a:ext uri="{FF2B5EF4-FFF2-40B4-BE49-F238E27FC236}">
                <a16:creationId xmlns:a16="http://schemas.microsoft.com/office/drawing/2014/main" id="{B837E5F1-729C-69C8-CE82-BFC0589CAC47}"/>
              </a:ext>
            </a:extLst>
          </p:cNvPr>
          <p:cNvSpPr/>
          <p:nvPr/>
        </p:nvSpPr>
        <p:spPr>
          <a:xfrm>
            <a:off x="732651" y="1705846"/>
            <a:ext cx="4470626" cy="4846357"/>
          </a:xfrm>
          <a:prstGeom prst="flowChartDocument">
            <a:avLst/>
          </a:prstGeom>
          <a:solidFill>
            <a:schemeClr val="accent6">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marL="0" indent="0" algn="ctr">
              <a:buNone/>
            </a:pPr>
            <a:r>
              <a:rPr lang="en-US" sz="36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Descriptors</a:t>
            </a:r>
          </a:p>
          <a:p>
            <a:pPr marL="0" indent="0">
              <a:buNone/>
            </a:pPr>
            <a:endParaRPr 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Trendy </a:t>
            </a:r>
          </a:p>
          <a:p>
            <a:pPr marL="285750" indent="-285750">
              <a:buFont typeface="Wingdings" panose="05000000000000000000" pitchFamily="2" charset="2"/>
              <a:buChar char="q"/>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Varied </a:t>
            </a:r>
          </a:p>
          <a:p>
            <a:pPr marL="285750" indent="-285750">
              <a:buFont typeface="Wingdings" panose="05000000000000000000" pitchFamily="2" charset="2"/>
              <a:buChar char="q"/>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Convenient</a:t>
            </a:r>
          </a:p>
          <a:p>
            <a:pPr marL="285750" indent="-285750">
              <a:buFont typeface="Wingdings" panose="05000000000000000000" pitchFamily="2" charset="2"/>
              <a:buChar char="q"/>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Discounted </a:t>
            </a:r>
          </a:p>
          <a:p>
            <a:pPr marL="285750" indent="-285750">
              <a:buFont typeface="Wingdings" panose="05000000000000000000" pitchFamily="2" charset="2"/>
              <a:buChar char="q"/>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Reliable</a:t>
            </a:r>
          </a:p>
        </p:txBody>
      </p:sp>
    </p:spTree>
    <p:extLst>
      <p:ext uri="{BB962C8B-B14F-4D97-AF65-F5344CB8AC3E}">
        <p14:creationId xmlns:p14="http://schemas.microsoft.com/office/powerpoint/2010/main" val="2011553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160A9D9-01F2-EEB4-63F4-35F5DD4D3D8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2077" y="845556"/>
            <a:ext cx="12071433" cy="6012443"/>
          </a:xfrm>
          <a:prstGeom prst="rect">
            <a:avLst/>
          </a:prstGeom>
        </p:spPr>
      </p:pic>
      <p:sp>
        <p:nvSpPr>
          <p:cNvPr id="12" name="Rectangle 11">
            <a:extLst>
              <a:ext uri="{FF2B5EF4-FFF2-40B4-BE49-F238E27FC236}">
                <a16:creationId xmlns:a16="http://schemas.microsoft.com/office/drawing/2014/main" id="{BD5DF8A6-681A-FB52-4DC5-442079F80B15}"/>
              </a:ext>
            </a:extLst>
          </p:cNvPr>
          <p:cNvSpPr/>
          <p:nvPr/>
        </p:nvSpPr>
        <p:spPr>
          <a:xfrm>
            <a:off x="1" y="-116327"/>
            <a:ext cx="12192000" cy="94467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3200" b="1" dirty="0">
                <a:ln>
                  <a:solidFill>
                    <a:schemeClr val="accent6">
                      <a:lumMod val="50000"/>
                    </a:schemeClr>
                  </a:solidFill>
                </a:ln>
                <a:solidFill>
                  <a:srgbClr val="FF0000"/>
                </a:solidFill>
                <a:latin typeface="Times New Roman" panose="02020603050405020304" pitchFamily="18" charset="0"/>
                <a:cs typeface="Times New Roman" panose="02020603050405020304" pitchFamily="18" charset="0"/>
              </a:rPr>
              <a:t>Product Quality Sentiment</a:t>
            </a:r>
          </a:p>
        </p:txBody>
      </p:sp>
      <p:pic>
        <p:nvPicPr>
          <p:cNvPr id="13" name="Picture 12">
            <a:extLst>
              <a:ext uri="{FF2B5EF4-FFF2-40B4-BE49-F238E27FC236}">
                <a16:creationId xmlns:a16="http://schemas.microsoft.com/office/drawing/2014/main" id="{4275F765-3037-BE54-AC22-20476BEF1AB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75697" y="-51962"/>
            <a:ext cx="5716303" cy="913575"/>
          </a:xfrm>
          <a:prstGeom prst="rect">
            <a:avLst/>
          </a:prstGeom>
        </p:spPr>
      </p:pic>
      <p:sp>
        <p:nvSpPr>
          <p:cNvPr id="20" name="Cloud 19">
            <a:extLst>
              <a:ext uri="{FF2B5EF4-FFF2-40B4-BE49-F238E27FC236}">
                <a16:creationId xmlns:a16="http://schemas.microsoft.com/office/drawing/2014/main" id="{3F390753-F644-F634-07C0-75150F4896E3}"/>
              </a:ext>
            </a:extLst>
          </p:cNvPr>
          <p:cNvSpPr/>
          <p:nvPr/>
        </p:nvSpPr>
        <p:spPr>
          <a:xfrm>
            <a:off x="271513" y="861614"/>
            <a:ext cx="2658500" cy="168494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Availability of </a:t>
            </a:r>
          </a:p>
          <a:p>
            <a:pPr algn="ctr"/>
            <a:r>
              <a:rPr lang="en-US" sz="2400" dirty="0">
                <a:latin typeface="Times New Roman" panose="02020603050405020304" pitchFamily="18" charset="0"/>
                <a:cs typeface="Times New Roman" panose="02020603050405020304" pitchFamily="18" charset="0"/>
              </a:rPr>
              <a:t>Stock</a:t>
            </a:r>
            <a:endParaRPr lang="en-IN" sz="2400" dirty="0">
              <a:latin typeface="Times New Roman" panose="02020603050405020304" pitchFamily="18" charset="0"/>
              <a:cs typeface="Times New Roman" panose="02020603050405020304" pitchFamily="18" charset="0"/>
            </a:endParaRPr>
          </a:p>
        </p:txBody>
      </p:sp>
      <p:sp>
        <p:nvSpPr>
          <p:cNvPr id="21" name="Cloud 20">
            <a:extLst>
              <a:ext uri="{FF2B5EF4-FFF2-40B4-BE49-F238E27FC236}">
                <a16:creationId xmlns:a16="http://schemas.microsoft.com/office/drawing/2014/main" id="{E8D61E5E-414D-4AAE-74A5-DB4F20645F91}"/>
              </a:ext>
            </a:extLst>
          </p:cNvPr>
          <p:cNvSpPr/>
          <p:nvPr/>
        </p:nvSpPr>
        <p:spPr>
          <a:xfrm>
            <a:off x="1699751" y="2675603"/>
            <a:ext cx="2320413" cy="201315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Product Quality Positive</a:t>
            </a:r>
            <a:endParaRPr lang="en-IN" sz="2800" b="1" dirty="0">
              <a:latin typeface="Times New Roman" panose="02020603050405020304" pitchFamily="18" charset="0"/>
              <a:cs typeface="Times New Roman" panose="02020603050405020304" pitchFamily="18" charset="0"/>
            </a:endParaRPr>
          </a:p>
        </p:txBody>
      </p:sp>
      <p:sp>
        <p:nvSpPr>
          <p:cNvPr id="22" name="Cloud 21">
            <a:extLst>
              <a:ext uri="{FF2B5EF4-FFF2-40B4-BE49-F238E27FC236}">
                <a16:creationId xmlns:a16="http://schemas.microsoft.com/office/drawing/2014/main" id="{11245B5C-26D2-A144-FFE9-ABBE16135A07}"/>
              </a:ext>
            </a:extLst>
          </p:cNvPr>
          <p:cNvSpPr/>
          <p:nvPr/>
        </p:nvSpPr>
        <p:spPr>
          <a:xfrm>
            <a:off x="3097161" y="4817805"/>
            <a:ext cx="2523309" cy="176366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Low Stock Alerts</a:t>
            </a:r>
            <a:endParaRPr lang="en-IN" sz="2400" dirty="0">
              <a:latin typeface="Times New Roman" panose="02020603050405020304" pitchFamily="18" charset="0"/>
              <a:cs typeface="Times New Roman" panose="02020603050405020304" pitchFamily="18" charset="0"/>
            </a:endParaRPr>
          </a:p>
        </p:txBody>
      </p:sp>
      <p:sp>
        <p:nvSpPr>
          <p:cNvPr id="23" name="Cloud 22">
            <a:extLst>
              <a:ext uri="{FF2B5EF4-FFF2-40B4-BE49-F238E27FC236}">
                <a16:creationId xmlns:a16="http://schemas.microsoft.com/office/drawing/2014/main" id="{9665D858-23AA-379E-4246-F0727760F4CF}"/>
              </a:ext>
            </a:extLst>
          </p:cNvPr>
          <p:cNvSpPr/>
          <p:nvPr/>
        </p:nvSpPr>
        <p:spPr>
          <a:xfrm>
            <a:off x="271513" y="4817806"/>
            <a:ext cx="2658500" cy="176366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Easy Quantity Adjustments</a:t>
            </a:r>
            <a:endParaRPr lang="en-IN" sz="2400" dirty="0">
              <a:latin typeface="Times New Roman" panose="02020603050405020304" pitchFamily="18" charset="0"/>
              <a:cs typeface="Times New Roman" panose="02020603050405020304" pitchFamily="18" charset="0"/>
            </a:endParaRPr>
          </a:p>
        </p:txBody>
      </p:sp>
      <p:sp>
        <p:nvSpPr>
          <p:cNvPr id="24" name="Cloud 23">
            <a:extLst>
              <a:ext uri="{FF2B5EF4-FFF2-40B4-BE49-F238E27FC236}">
                <a16:creationId xmlns:a16="http://schemas.microsoft.com/office/drawing/2014/main" id="{30E78343-5685-E93B-1BE0-206432C880A0}"/>
              </a:ext>
            </a:extLst>
          </p:cNvPr>
          <p:cNvSpPr/>
          <p:nvPr/>
        </p:nvSpPr>
        <p:spPr>
          <a:xfrm>
            <a:off x="3097161" y="861614"/>
            <a:ext cx="2523309" cy="168494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Bulk Purchase Offers</a:t>
            </a:r>
            <a:endParaRPr lang="en-IN" sz="2400" dirty="0">
              <a:latin typeface="Times New Roman" panose="02020603050405020304" pitchFamily="18" charset="0"/>
              <a:cs typeface="Times New Roman" panose="02020603050405020304" pitchFamily="18" charset="0"/>
            </a:endParaRPr>
          </a:p>
        </p:txBody>
      </p:sp>
      <p:sp>
        <p:nvSpPr>
          <p:cNvPr id="25" name="Cloud 24">
            <a:extLst>
              <a:ext uri="{FF2B5EF4-FFF2-40B4-BE49-F238E27FC236}">
                <a16:creationId xmlns:a16="http://schemas.microsoft.com/office/drawing/2014/main" id="{E0CD11C5-5CF2-3EA3-25E6-AFD6EE12ED6E}"/>
              </a:ext>
            </a:extLst>
          </p:cNvPr>
          <p:cNvSpPr/>
          <p:nvPr/>
        </p:nvSpPr>
        <p:spPr>
          <a:xfrm>
            <a:off x="6571532" y="856104"/>
            <a:ext cx="2559054" cy="1684942"/>
          </a:xfrm>
          <a:prstGeom prst="cloud">
            <a:avLst/>
          </a:prstGeom>
          <a:solidFill>
            <a:srgbClr val="E7274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Stock Shortages</a:t>
            </a:r>
            <a:endParaRPr lang="en-IN" sz="2400" dirty="0">
              <a:latin typeface="Times New Roman" panose="02020603050405020304" pitchFamily="18" charset="0"/>
              <a:cs typeface="Times New Roman" panose="02020603050405020304" pitchFamily="18" charset="0"/>
            </a:endParaRPr>
          </a:p>
        </p:txBody>
      </p:sp>
      <p:sp>
        <p:nvSpPr>
          <p:cNvPr id="26" name="Cloud 25">
            <a:extLst>
              <a:ext uri="{FF2B5EF4-FFF2-40B4-BE49-F238E27FC236}">
                <a16:creationId xmlns:a16="http://schemas.microsoft.com/office/drawing/2014/main" id="{22C5D3C6-482F-1387-DAF1-EEE885536890}"/>
              </a:ext>
            </a:extLst>
          </p:cNvPr>
          <p:cNvSpPr/>
          <p:nvPr/>
        </p:nvSpPr>
        <p:spPr>
          <a:xfrm>
            <a:off x="9261989" y="856104"/>
            <a:ext cx="2612372" cy="1684942"/>
          </a:xfrm>
          <a:prstGeom prst="cloud">
            <a:avLst/>
          </a:prstGeom>
          <a:solidFill>
            <a:srgbClr val="E7274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Inaccurate Stock Information</a:t>
            </a:r>
            <a:endParaRPr lang="en-IN" sz="2400" dirty="0">
              <a:latin typeface="Times New Roman" panose="02020603050405020304" pitchFamily="18" charset="0"/>
              <a:cs typeface="Times New Roman" panose="02020603050405020304" pitchFamily="18" charset="0"/>
            </a:endParaRPr>
          </a:p>
        </p:txBody>
      </p:sp>
      <p:sp>
        <p:nvSpPr>
          <p:cNvPr id="27" name="Cloud 26">
            <a:extLst>
              <a:ext uri="{FF2B5EF4-FFF2-40B4-BE49-F238E27FC236}">
                <a16:creationId xmlns:a16="http://schemas.microsoft.com/office/drawing/2014/main" id="{2CF91304-CC99-BA2D-AA13-B6EAB6E06B4C}"/>
              </a:ext>
            </a:extLst>
          </p:cNvPr>
          <p:cNvSpPr/>
          <p:nvPr/>
        </p:nvSpPr>
        <p:spPr>
          <a:xfrm>
            <a:off x="7891542" y="2964357"/>
            <a:ext cx="2402832" cy="1684942"/>
          </a:xfrm>
          <a:prstGeom prst="cloud">
            <a:avLst/>
          </a:prstGeom>
          <a:solidFill>
            <a:srgbClr val="E7274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a:latin typeface="Times New Roman" panose="02020603050405020304" pitchFamily="18" charset="0"/>
                <a:cs typeface="Times New Roman" panose="02020603050405020304" pitchFamily="18" charset="0"/>
              </a:rPr>
              <a:t>Product Quality Negative</a:t>
            </a:r>
            <a:endParaRPr lang="en-IN" sz="2800" b="1" dirty="0">
              <a:latin typeface="Times New Roman" panose="02020603050405020304" pitchFamily="18" charset="0"/>
              <a:cs typeface="Times New Roman" panose="02020603050405020304" pitchFamily="18" charset="0"/>
            </a:endParaRPr>
          </a:p>
        </p:txBody>
      </p:sp>
      <p:sp>
        <p:nvSpPr>
          <p:cNvPr id="28" name="Cloud 27">
            <a:extLst>
              <a:ext uri="{FF2B5EF4-FFF2-40B4-BE49-F238E27FC236}">
                <a16:creationId xmlns:a16="http://schemas.microsoft.com/office/drawing/2014/main" id="{0ABD4E5A-011B-8AB4-9F90-56AC0180D792}"/>
              </a:ext>
            </a:extLst>
          </p:cNvPr>
          <p:cNvSpPr/>
          <p:nvPr/>
        </p:nvSpPr>
        <p:spPr>
          <a:xfrm>
            <a:off x="9261989" y="4817805"/>
            <a:ext cx="2612372" cy="1684942"/>
          </a:xfrm>
          <a:prstGeom prst="cloud">
            <a:avLst/>
          </a:prstGeom>
          <a:solidFill>
            <a:srgbClr val="E7274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Slow Restocking</a:t>
            </a:r>
            <a:endParaRPr lang="en-IN" sz="2400" dirty="0">
              <a:latin typeface="Times New Roman" panose="02020603050405020304" pitchFamily="18" charset="0"/>
              <a:cs typeface="Times New Roman" panose="02020603050405020304" pitchFamily="18" charset="0"/>
            </a:endParaRPr>
          </a:p>
        </p:txBody>
      </p:sp>
      <p:sp>
        <p:nvSpPr>
          <p:cNvPr id="29" name="Cloud 28">
            <a:extLst>
              <a:ext uri="{FF2B5EF4-FFF2-40B4-BE49-F238E27FC236}">
                <a16:creationId xmlns:a16="http://schemas.microsoft.com/office/drawing/2014/main" id="{904D8732-5B2D-B344-6953-BB2A1B9E62AD}"/>
              </a:ext>
            </a:extLst>
          </p:cNvPr>
          <p:cNvSpPr/>
          <p:nvPr/>
        </p:nvSpPr>
        <p:spPr>
          <a:xfrm>
            <a:off x="6571533" y="4688758"/>
            <a:ext cx="2559054" cy="1813989"/>
          </a:xfrm>
          <a:prstGeom prst="cloud">
            <a:avLst/>
          </a:prstGeom>
          <a:solidFill>
            <a:srgbClr val="E72744"/>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Pricing Changes Based on Quantity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7757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Beveled 5">
            <a:extLst>
              <a:ext uri="{FF2B5EF4-FFF2-40B4-BE49-F238E27FC236}">
                <a16:creationId xmlns:a16="http://schemas.microsoft.com/office/drawing/2014/main" id="{3C101012-1B5D-E56F-9819-1263D8B68AEE}"/>
              </a:ext>
            </a:extLst>
          </p:cNvPr>
          <p:cNvSpPr/>
          <p:nvPr/>
        </p:nvSpPr>
        <p:spPr>
          <a:xfrm>
            <a:off x="152400" y="1409594"/>
            <a:ext cx="4085863" cy="4388143"/>
          </a:xfrm>
          <a:prstGeom prst="bevel">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Delivery Speed Positive</a:t>
            </a:r>
          </a:p>
          <a:p>
            <a:pPr algn="ctr"/>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Fast Delivery Options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On-Time Delivery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Real-Time Delivery Tracking</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Flexibility in Delivery Times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Express Delivery During Sales or Festive Seasons</a:t>
            </a: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E8228B-5AB7-461F-13DA-34F9B11FF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4678"/>
            <a:ext cx="12192000" cy="5913322"/>
          </a:xfrm>
          <a:prstGeom prst="rect">
            <a:avLst/>
          </a:prstGeom>
        </p:spPr>
      </p:pic>
      <p:sp>
        <p:nvSpPr>
          <p:cNvPr id="12" name="Rectangle 11">
            <a:extLst>
              <a:ext uri="{FF2B5EF4-FFF2-40B4-BE49-F238E27FC236}">
                <a16:creationId xmlns:a16="http://schemas.microsoft.com/office/drawing/2014/main" id="{BD5DF8A6-681A-FB52-4DC5-442079F80B15}"/>
              </a:ext>
            </a:extLst>
          </p:cNvPr>
          <p:cNvSpPr/>
          <p:nvPr/>
        </p:nvSpPr>
        <p:spPr>
          <a:xfrm>
            <a:off x="0" y="0"/>
            <a:ext cx="12192000" cy="944678"/>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ln>
                  <a:solidFill>
                    <a:schemeClr val="accent2">
                      <a:lumMod val="50000"/>
                    </a:schemeClr>
                  </a:solidFill>
                </a:ln>
                <a:solidFill>
                  <a:schemeClr val="accent6">
                    <a:lumMod val="50000"/>
                  </a:schemeClr>
                </a:solidFill>
                <a:latin typeface="Times New Roman" panose="02020603050405020304" pitchFamily="18" charset="0"/>
                <a:cs typeface="Times New Roman" panose="02020603050405020304" pitchFamily="18" charset="0"/>
              </a:rPr>
              <a:t>Delivery Speed Sentiment</a:t>
            </a:r>
          </a:p>
        </p:txBody>
      </p:sp>
      <p:pic>
        <p:nvPicPr>
          <p:cNvPr id="13" name="Picture 12">
            <a:extLst>
              <a:ext uri="{FF2B5EF4-FFF2-40B4-BE49-F238E27FC236}">
                <a16:creationId xmlns:a16="http://schemas.microsoft.com/office/drawing/2014/main" id="{4275F765-3037-BE54-AC22-20476BEF1A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75697" y="-51962"/>
            <a:ext cx="5716303" cy="913575"/>
          </a:xfrm>
          <a:prstGeom prst="rect">
            <a:avLst/>
          </a:prstGeom>
        </p:spPr>
      </p:pic>
      <p:sp>
        <p:nvSpPr>
          <p:cNvPr id="20" name="Rectangle: Beveled 19">
            <a:extLst>
              <a:ext uri="{FF2B5EF4-FFF2-40B4-BE49-F238E27FC236}">
                <a16:creationId xmlns:a16="http://schemas.microsoft.com/office/drawing/2014/main" id="{4328BF1A-9539-D3A4-B076-6591A57DEAB9}"/>
              </a:ext>
            </a:extLst>
          </p:cNvPr>
          <p:cNvSpPr/>
          <p:nvPr/>
        </p:nvSpPr>
        <p:spPr>
          <a:xfrm>
            <a:off x="0" y="963378"/>
            <a:ext cx="4085863" cy="4388143"/>
          </a:xfrm>
          <a:prstGeom prst="bevel">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Delivery Speed Positive</a:t>
            </a:r>
          </a:p>
          <a:p>
            <a:pPr algn="ctr"/>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Fast Delivery Options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On-Time Delivery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Real-Time Delivery Tracking</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Flexibility in Delivery Times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Express Delivery During Sales or Festive Seasons</a:t>
            </a:r>
            <a:endParaRPr lang="en-IN" sz="2000" dirty="0">
              <a:latin typeface="Times New Roman" panose="02020603050405020304" pitchFamily="18" charset="0"/>
              <a:cs typeface="Times New Roman" panose="02020603050405020304" pitchFamily="18" charset="0"/>
            </a:endParaRPr>
          </a:p>
        </p:txBody>
      </p:sp>
      <p:sp>
        <p:nvSpPr>
          <p:cNvPr id="21" name="Rectangle: Beveled 20">
            <a:extLst>
              <a:ext uri="{FF2B5EF4-FFF2-40B4-BE49-F238E27FC236}">
                <a16:creationId xmlns:a16="http://schemas.microsoft.com/office/drawing/2014/main" id="{6EC054A4-6210-9100-B60F-E1473CDC99FE}"/>
              </a:ext>
            </a:extLst>
          </p:cNvPr>
          <p:cNvSpPr/>
          <p:nvPr/>
        </p:nvSpPr>
        <p:spPr>
          <a:xfrm>
            <a:off x="7733821" y="925978"/>
            <a:ext cx="4458179" cy="4684809"/>
          </a:xfrm>
          <a:prstGeom prst="bevel">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Delivery Speed Negative</a:t>
            </a:r>
          </a:p>
          <a:p>
            <a:pPr algn="ctr"/>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Delayed Deliveries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Inconsistent Delivery Speed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Lack of Communication on Delays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 Costs for Faster Delivery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Poor Handling of Remote or Rural Deliveries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Missed Delivery Dates During Special Occasions</a:t>
            </a:r>
            <a:endParaRPr lang="en-IN" sz="2000" dirty="0">
              <a:latin typeface="Times New Roman" panose="02020603050405020304" pitchFamily="18" charset="0"/>
              <a:cs typeface="Times New Roman" panose="02020603050405020304" pitchFamily="18" charset="0"/>
            </a:endParaRPr>
          </a:p>
        </p:txBody>
      </p:sp>
      <p:sp>
        <p:nvSpPr>
          <p:cNvPr id="7" name="Rectangle: Beveled 6">
            <a:extLst>
              <a:ext uri="{FF2B5EF4-FFF2-40B4-BE49-F238E27FC236}">
                <a16:creationId xmlns:a16="http://schemas.microsoft.com/office/drawing/2014/main" id="{D414CC8B-7633-9728-88EC-BDE19E13BA6D}"/>
              </a:ext>
            </a:extLst>
          </p:cNvPr>
          <p:cNvSpPr/>
          <p:nvPr/>
        </p:nvSpPr>
        <p:spPr>
          <a:xfrm>
            <a:off x="152400" y="1115778"/>
            <a:ext cx="4195818" cy="4388143"/>
          </a:xfrm>
          <a:prstGeom prst="bevel">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Delivery Speed Positive</a:t>
            </a:r>
          </a:p>
          <a:p>
            <a:pPr algn="ctr"/>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Fast Delivery Options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On-Time Delivery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Real-Time Delivery Tracking</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Flexibility in Delivery Times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Express Delivery During Sales or Festive Seasons</a:t>
            </a:r>
            <a:endParaRPr lang="en-IN" sz="2000" dirty="0">
              <a:latin typeface="Times New Roman" panose="02020603050405020304" pitchFamily="18" charset="0"/>
              <a:cs typeface="Times New Roman" panose="02020603050405020304" pitchFamily="18" charset="0"/>
            </a:endParaRPr>
          </a:p>
        </p:txBody>
      </p:sp>
      <p:sp>
        <p:nvSpPr>
          <p:cNvPr id="8" name="Rectangle: Beveled 7">
            <a:extLst>
              <a:ext uri="{FF2B5EF4-FFF2-40B4-BE49-F238E27FC236}">
                <a16:creationId xmlns:a16="http://schemas.microsoft.com/office/drawing/2014/main" id="{BF73891F-4D6D-3C28-4A1A-CE9AB6E55D9E}"/>
              </a:ext>
            </a:extLst>
          </p:cNvPr>
          <p:cNvSpPr/>
          <p:nvPr/>
        </p:nvSpPr>
        <p:spPr>
          <a:xfrm>
            <a:off x="304800" y="1268178"/>
            <a:ext cx="4390661" cy="4388143"/>
          </a:xfrm>
          <a:prstGeom prst="bevel">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solidFill>
                <a:srgbClr val="002060"/>
              </a:solidFill>
            </a:endParaRPr>
          </a:p>
          <a:p>
            <a:pPr algn="ctr"/>
            <a:endParaRPr lang="en-US" sz="100" dirty="0">
              <a:solidFill>
                <a:srgbClr val="002060"/>
              </a:solidFill>
            </a:endParaRPr>
          </a:p>
          <a:p>
            <a:pPr marL="285750" indent="-28575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Fast Delivery Options</a:t>
            </a:r>
          </a:p>
          <a:p>
            <a:pPr marL="285750" indent="-28575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On-Time Delivery</a:t>
            </a:r>
          </a:p>
          <a:p>
            <a:pPr marL="285750" indent="-28575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Real-Time Delivery Tracking</a:t>
            </a:r>
          </a:p>
          <a:p>
            <a:pPr marL="285750" indent="-28575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Flexibility in Delivery Times</a:t>
            </a:r>
          </a:p>
          <a:p>
            <a:pPr marL="285750" indent="-285750">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Express Delivery During Sales or Festive Seasons</a:t>
            </a:r>
            <a:endParaRPr lang="en-IN" sz="2000" dirty="0">
              <a:solidFill>
                <a:srgbClr val="002060"/>
              </a:solidFill>
              <a:latin typeface="Times New Roman" panose="02020603050405020304" pitchFamily="18" charset="0"/>
              <a:cs typeface="Times New Roman" panose="02020603050405020304" pitchFamily="18" charset="0"/>
            </a:endParaRPr>
          </a:p>
        </p:txBody>
      </p:sp>
      <p:sp>
        <p:nvSpPr>
          <p:cNvPr id="9" name="Rectangle: Beveled 8">
            <a:extLst>
              <a:ext uri="{FF2B5EF4-FFF2-40B4-BE49-F238E27FC236}">
                <a16:creationId xmlns:a16="http://schemas.microsoft.com/office/drawing/2014/main" id="{80E906AD-A08A-173E-8564-DD93514BF1F0}"/>
              </a:ext>
            </a:extLst>
          </p:cNvPr>
          <p:cNvSpPr/>
          <p:nvPr/>
        </p:nvSpPr>
        <p:spPr>
          <a:xfrm>
            <a:off x="7386578" y="1120877"/>
            <a:ext cx="4585503" cy="4489910"/>
          </a:xfrm>
          <a:prstGeom prst="bevel">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imes New Roman" panose="02020603050405020304" pitchFamily="18" charset="0"/>
                <a:cs typeface="Times New Roman" panose="02020603050405020304" pitchFamily="18" charset="0"/>
              </a:rPr>
              <a:t>Delivery Speed Negative</a:t>
            </a:r>
          </a:p>
          <a:p>
            <a:pPr algn="ctr"/>
            <a:endParaRPr lang="en-US" dirty="0"/>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Delayed Deliveries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Inconsistent Delivery Speed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Lack of Communication on Delays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 Costs for Faster Delivery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Poor Handling of Remote or Rural Deliveries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Missed Delivery Dates During Special Occasions</a:t>
            </a:r>
            <a:endParaRPr lang="en-IN" sz="2000" dirty="0">
              <a:latin typeface="Times New Roman" panose="02020603050405020304" pitchFamily="18" charset="0"/>
              <a:cs typeface="Times New Roman" panose="02020603050405020304" pitchFamily="18" charset="0"/>
            </a:endParaRPr>
          </a:p>
        </p:txBody>
      </p:sp>
      <p:sp>
        <p:nvSpPr>
          <p:cNvPr id="10" name="Rectangle: Beveled 9">
            <a:extLst>
              <a:ext uri="{FF2B5EF4-FFF2-40B4-BE49-F238E27FC236}">
                <a16:creationId xmlns:a16="http://schemas.microsoft.com/office/drawing/2014/main" id="{7CF3606E-56D3-E097-ED16-ED69690D1C7A}"/>
              </a:ext>
            </a:extLst>
          </p:cNvPr>
          <p:cNvSpPr/>
          <p:nvPr/>
        </p:nvSpPr>
        <p:spPr>
          <a:xfrm>
            <a:off x="7124223" y="1323016"/>
            <a:ext cx="4585504" cy="4463969"/>
          </a:xfrm>
          <a:prstGeom prst="bevel">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F0"/>
              </a:solidFill>
            </a:endParaRPr>
          </a:p>
          <a:p>
            <a:pPr marL="285750" indent="-285750">
              <a:buFont typeface="Arial" panose="020B0604020202020204" pitchFamily="34" charset="0"/>
              <a:buChar char="•"/>
            </a:pPr>
            <a:r>
              <a:rPr lang="en-US" sz="2000" dirty="0">
                <a:solidFill>
                  <a:srgbClr val="00B0F0"/>
                </a:solidFill>
                <a:latin typeface="Times New Roman" panose="02020603050405020304" pitchFamily="18" charset="0"/>
                <a:cs typeface="Times New Roman" panose="02020603050405020304" pitchFamily="18" charset="0"/>
              </a:rPr>
              <a:t>Delayed Deliveries</a:t>
            </a:r>
          </a:p>
          <a:p>
            <a:pPr marL="285750" indent="-285750">
              <a:buFont typeface="Arial" panose="020B0604020202020204" pitchFamily="34" charset="0"/>
              <a:buChar char="•"/>
            </a:pPr>
            <a:r>
              <a:rPr lang="en-US" sz="2000" dirty="0">
                <a:solidFill>
                  <a:srgbClr val="00B0F0"/>
                </a:solidFill>
                <a:latin typeface="Times New Roman" panose="02020603050405020304" pitchFamily="18" charset="0"/>
                <a:cs typeface="Times New Roman" panose="02020603050405020304" pitchFamily="18" charset="0"/>
              </a:rPr>
              <a:t>Inconsistent Delivery Speed</a:t>
            </a:r>
          </a:p>
          <a:p>
            <a:pPr marL="285750" indent="-285750">
              <a:buFont typeface="Arial" panose="020B0604020202020204" pitchFamily="34" charset="0"/>
              <a:buChar char="•"/>
            </a:pPr>
            <a:r>
              <a:rPr lang="en-US" sz="2000" dirty="0">
                <a:solidFill>
                  <a:srgbClr val="00B0F0"/>
                </a:solidFill>
                <a:latin typeface="Times New Roman" panose="02020603050405020304" pitchFamily="18" charset="0"/>
                <a:cs typeface="Times New Roman" panose="02020603050405020304" pitchFamily="18" charset="0"/>
              </a:rPr>
              <a:t>Lack of Communication on Delays</a:t>
            </a:r>
          </a:p>
          <a:p>
            <a:pPr marL="285750" indent="-285750">
              <a:buFont typeface="Arial" panose="020B0604020202020204" pitchFamily="34" charset="0"/>
              <a:buChar char="•"/>
            </a:pPr>
            <a:r>
              <a:rPr lang="en-US" sz="2000" dirty="0">
                <a:solidFill>
                  <a:srgbClr val="00B0F0"/>
                </a:solidFill>
                <a:latin typeface="Times New Roman" panose="02020603050405020304" pitchFamily="18" charset="0"/>
                <a:cs typeface="Times New Roman" panose="02020603050405020304" pitchFamily="18" charset="0"/>
              </a:rPr>
              <a:t>High Costs for Faster Delivery</a:t>
            </a:r>
          </a:p>
          <a:p>
            <a:pPr marL="285750" indent="-285750">
              <a:buFont typeface="Arial" panose="020B0604020202020204" pitchFamily="34" charset="0"/>
              <a:buChar char="•"/>
            </a:pPr>
            <a:r>
              <a:rPr lang="en-US" sz="2000" dirty="0">
                <a:solidFill>
                  <a:srgbClr val="00B0F0"/>
                </a:solidFill>
                <a:latin typeface="Times New Roman" panose="02020603050405020304" pitchFamily="18" charset="0"/>
                <a:cs typeface="Times New Roman" panose="02020603050405020304" pitchFamily="18" charset="0"/>
              </a:rPr>
              <a:t>Poor Handling of Remote or Rural Deliveries</a:t>
            </a:r>
          </a:p>
          <a:p>
            <a:pPr marL="285750" indent="-285750">
              <a:buFont typeface="Arial" panose="020B0604020202020204" pitchFamily="34" charset="0"/>
              <a:buChar char="•"/>
            </a:pPr>
            <a:r>
              <a:rPr lang="en-US" sz="2000" dirty="0">
                <a:solidFill>
                  <a:srgbClr val="00B0F0"/>
                </a:solidFill>
                <a:latin typeface="Times New Roman" panose="02020603050405020304" pitchFamily="18" charset="0"/>
                <a:cs typeface="Times New Roman" panose="02020603050405020304" pitchFamily="18" charset="0"/>
              </a:rPr>
              <a:t>Missed Delivery Dates During Special Occasions</a:t>
            </a:r>
            <a:endParaRPr lang="en-IN" sz="2000" dirty="0">
              <a:solidFill>
                <a:srgbClr val="00B0F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1824C990-8091-60C0-6170-8CA78DC1C474}"/>
              </a:ext>
            </a:extLst>
          </p:cNvPr>
          <p:cNvSpPr txBox="1"/>
          <p:nvPr/>
        </p:nvSpPr>
        <p:spPr>
          <a:xfrm>
            <a:off x="-411867" y="1354079"/>
            <a:ext cx="6105644" cy="461665"/>
          </a:xfrm>
          <a:prstGeom prst="rect">
            <a:avLst/>
          </a:prstGeom>
          <a:noFill/>
        </p:spPr>
        <p:txBody>
          <a:bodyPr wrap="square">
            <a:spAutoFit/>
          </a:bodyPr>
          <a:lstStyle/>
          <a:p>
            <a:pPr algn="ctr"/>
            <a:r>
              <a:rPr lang="en-US" sz="2400" dirty="0">
                <a:solidFill>
                  <a:srgbClr val="002060"/>
                </a:solidFill>
                <a:latin typeface="Times New Roman" panose="02020603050405020304" pitchFamily="18" charset="0"/>
                <a:cs typeface="Times New Roman" panose="02020603050405020304" pitchFamily="18" charset="0"/>
              </a:rPr>
              <a:t>Delivery Speed Positive</a:t>
            </a:r>
          </a:p>
        </p:txBody>
      </p:sp>
      <p:sp>
        <p:nvSpPr>
          <p:cNvPr id="16" name="TextBox 15">
            <a:extLst>
              <a:ext uri="{FF2B5EF4-FFF2-40B4-BE49-F238E27FC236}">
                <a16:creationId xmlns:a16="http://schemas.microsoft.com/office/drawing/2014/main" id="{1CCBEE7C-CAC3-C5D5-7F40-C8B3552FC92B}"/>
              </a:ext>
            </a:extLst>
          </p:cNvPr>
          <p:cNvSpPr txBox="1"/>
          <p:nvPr/>
        </p:nvSpPr>
        <p:spPr>
          <a:xfrm>
            <a:off x="6159491" y="1403060"/>
            <a:ext cx="6348714" cy="461665"/>
          </a:xfrm>
          <a:prstGeom prst="rect">
            <a:avLst/>
          </a:prstGeom>
          <a:noFill/>
        </p:spPr>
        <p:txBody>
          <a:bodyPr wrap="square">
            <a:spAutoFit/>
          </a:bodyPr>
          <a:lstStyle/>
          <a:p>
            <a:pPr algn="ctr"/>
            <a:r>
              <a:rPr lang="en-US" sz="2400" dirty="0">
                <a:solidFill>
                  <a:srgbClr val="00B0F0"/>
                </a:solidFill>
                <a:latin typeface="Times New Roman" panose="02020603050405020304" pitchFamily="18" charset="0"/>
                <a:cs typeface="Times New Roman" panose="02020603050405020304" pitchFamily="18" charset="0"/>
              </a:rPr>
              <a:t>Delivery Speed Negative</a:t>
            </a:r>
          </a:p>
        </p:txBody>
      </p:sp>
    </p:spTree>
    <p:extLst>
      <p:ext uri="{BB962C8B-B14F-4D97-AF65-F5344CB8AC3E}">
        <p14:creationId xmlns:p14="http://schemas.microsoft.com/office/powerpoint/2010/main" val="2731817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1E4BCCA-C0F4-3061-4AB1-230287267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4368"/>
            <a:ext cx="12192000" cy="5953631"/>
          </a:xfrm>
          <a:prstGeom prst="rect">
            <a:avLst/>
          </a:prstGeom>
        </p:spPr>
      </p:pic>
      <p:sp>
        <p:nvSpPr>
          <p:cNvPr id="12" name="Rectangle 11">
            <a:extLst>
              <a:ext uri="{FF2B5EF4-FFF2-40B4-BE49-F238E27FC236}">
                <a16:creationId xmlns:a16="http://schemas.microsoft.com/office/drawing/2014/main" id="{BD5DF8A6-681A-FB52-4DC5-442079F80B15}"/>
              </a:ext>
            </a:extLst>
          </p:cNvPr>
          <p:cNvSpPr/>
          <p:nvPr/>
        </p:nvSpPr>
        <p:spPr>
          <a:xfrm>
            <a:off x="0" y="-70542"/>
            <a:ext cx="12192001" cy="94467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3200" b="1" dirty="0">
                <a:ln>
                  <a:solidFill>
                    <a:schemeClr val="accent4">
                      <a:lumMod val="20000"/>
                      <a:lumOff val="80000"/>
                    </a:schemeClr>
                  </a:solidFill>
                </a:ln>
                <a:solidFill>
                  <a:schemeClr val="accent2">
                    <a:lumMod val="50000"/>
                  </a:schemeClr>
                </a:solidFill>
                <a:latin typeface="Times New Roman" panose="02020603050405020304" pitchFamily="18" charset="0"/>
                <a:cs typeface="Times New Roman" panose="02020603050405020304" pitchFamily="18" charset="0"/>
              </a:rPr>
              <a:t>Market Trends Identification</a:t>
            </a:r>
            <a:endParaRPr lang="en-IN" sz="3200" b="1" dirty="0">
              <a:ln>
                <a:solidFill>
                  <a:schemeClr val="accent4">
                    <a:lumMod val="20000"/>
                    <a:lumOff val="80000"/>
                  </a:schemeClr>
                </a:solidFill>
              </a:ln>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4275F765-3037-BE54-AC22-20476BEF1A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27015" y="-9206"/>
            <a:ext cx="5716303" cy="913575"/>
          </a:xfrm>
          <a:prstGeom prst="rect">
            <a:avLst/>
          </a:prstGeom>
        </p:spPr>
      </p:pic>
      <p:sp>
        <p:nvSpPr>
          <p:cNvPr id="8" name="Arrow: Notched Right 7">
            <a:extLst>
              <a:ext uri="{FF2B5EF4-FFF2-40B4-BE49-F238E27FC236}">
                <a16:creationId xmlns:a16="http://schemas.microsoft.com/office/drawing/2014/main" id="{C55A867F-5F4E-5E99-E941-6C6CE7EFB7CD}"/>
              </a:ext>
            </a:extLst>
          </p:cNvPr>
          <p:cNvSpPr/>
          <p:nvPr/>
        </p:nvSpPr>
        <p:spPr>
          <a:xfrm>
            <a:off x="0" y="904370"/>
            <a:ext cx="9664861" cy="5963124"/>
          </a:xfrm>
          <a:prstGeom prst="notchedRightArrow">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dirty="0">
                <a:ln>
                  <a:solidFill>
                    <a:schemeClr val="tx1">
                      <a:lumMod val="95000"/>
                      <a:lumOff val="5000"/>
                    </a:schemeClr>
                  </a:solidFill>
                </a:ln>
                <a:solidFill>
                  <a:srgbClr val="C00000"/>
                </a:solidFill>
                <a:latin typeface="Times New Roman" panose="02020603050405020304" pitchFamily="18" charset="0"/>
                <a:cs typeface="Times New Roman" panose="02020603050405020304" pitchFamily="18" charset="0"/>
              </a:rPr>
              <a:t>Myntra’s On-Site Features</a:t>
            </a:r>
          </a:p>
          <a:p>
            <a:r>
              <a:rPr lang="en-US" sz="2400" dirty="0">
                <a:ln>
                  <a:solidFill>
                    <a:schemeClr val="tx1">
                      <a:lumMod val="95000"/>
                      <a:lumOff val="5000"/>
                    </a:schemeClr>
                  </a:solidFill>
                </a:ln>
                <a:solidFill>
                  <a:srgbClr val="C00000"/>
                </a:solidFill>
                <a:latin typeface="Times New Roman" panose="02020603050405020304" pitchFamily="18" charset="0"/>
                <a:cs typeface="Times New Roman" panose="02020603050405020304" pitchFamily="18" charset="0"/>
              </a:rPr>
              <a:t>Social Media Insights</a:t>
            </a:r>
          </a:p>
          <a:p>
            <a:r>
              <a:rPr lang="en-US" sz="2400" dirty="0">
                <a:ln>
                  <a:solidFill>
                    <a:schemeClr val="tx1">
                      <a:lumMod val="95000"/>
                      <a:lumOff val="5000"/>
                    </a:schemeClr>
                  </a:solidFill>
                </a:ln>
                <a:solidFill>
                  <a:srgbClr val="C00000"/>
                </a:solidFill>
                <a:latin typeface="Times New Roman" panose="02020603050405020304" pitchFamily="18" charset="0"/>
                <a:cs typeface="Times New Roman" panose="02020603050405020304" pitchFamily="18" charset="0"/>
              </a:rPr>
              <a:t>Sales and Events</a:t>
            </a:r>
          </a:p>
          <a:p>
            <a:r>
              <a:rPr lang="en-US" sz="2400" dirty="0">
                <a:ln>
                  <a:solidFill>
                    <a:schemeClr val="tx1">
                      <a:lumMod val="95000"/>
                      <a:lumOff val="5000"/>
                    </a:schemeClr>
                  </a:solidFill>
                </a:ln>
                <a:solidFill>
                  <a:srgbClr val="C00000"/>
                </a:solidFill>
                <a:latin typeface="Times New Roman" panose="02020603050405020304" pitchFamily="18" charset="0"/>
                <a:cs typeface="Times New Roman" panose="02020603050405020304" pitchFamily="18" charset="0"/>
              </a:rPr>
              <a:t>Customer Reviews and Ratings</a:t>
            </a:r>
          </a:p>
          <a:p>
            <a:r>
              <a:rPr lang="en-US" sz="2400" dirty="0">
                <a:ln>
                  <a:solidFill>
                    <a:schemeClr val="tx1">
                      <a:lumMod val="95000"/>
                      <a:lumOff val="5000"/>
                    </a:schemeClr>
                  </a:solidFill>
                </a:ln>
                <a:solidFill>
                  <a:srgbClr val="C00000"/>
                </a:solidFill>
                <a:latin typeface="Times New Roman" panose="02020603050405020304" pitchFamily="18" charset="0"/>
                <a:cs typeface="Times New Roman" panose="02020603050405020304" pitchFamily="18" charset="0"/>
              </a:rPr>
              <a:t>External Tolls and Platforms</a:t>
            </a:r>
          </a:p>
          <a:p>
            <a:r>
              <a:rPr lang="en-US" sz="2400" dirty="0">
                <a:ln>
                  <a:solidFill>
                    <a:schemeClr val="tx1">
                      <a:lumMod val="95000"/>
                      <a:lumOff val="5000"/>
                    </a:schemeClr>
                  </a:solidFill>
                </a:ln>
                <a:solidFill>
                  <a:srgbClr val="C00000"/>
                </a:solidFill>
                <a:latin typeface="Times New Roman" panose="02020603050405020304" pitchFamily="18" charset="0"/>
                <a:cs typeface="Times New Roman" panose="02020603050405020304" pitchFamily="18" charset="0"/>
              </a:rPr>
              <a:t>Myntra Studio</a:t>
            </a:r>
          </a:p>
          <a:p>
            <a:r>
              <a:rPr lang="en-US" sz="2400" dirty="0">
                <a:ln>
                  <a:solidFill>
                    <a:schemeClr val="tx1">
                      <a:lumMod val="95000"/>
                      <a:lumOff val="5000"/>
                    </a:schemeClr>
                  </a:solidFill>
                </a:ln>
                <a:solidFill>
                  <a:srgbClr val="C00000"/>
                </a:solidFill>
                <a:latin typeface="Times New Roman" panose="02020603050405020304" pitchFamily="18" charset="0"/>
                <a:cs typeface="Times New Roman" panose="02020603050405020304" pitchFamily="18" charset="0"/>
              </a:rPr>
              <a:t>User-Generated Content</a:t>
            </a:r>
          </a:p>
        </p:txBody>
      </p:sp>
    </p:spTree>
    <p:extLst>
      <p:ext uri="{BB962C8B-B14F-4D97-AF65-F5344CB8AC3E}">
        <p14:creationId xmlns:p14="http://schemas.microsoft.com/office/powerpoint/2010/main" val="3473097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961D4A-3292-E780-CDA0-87793C6B0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386" y="919248"/>
            <a:ext cx="7543617" cy="5938752"/>
          </a:xfrm>
          <a:prstGeom prst="rect">
            <a:avLst/>
          </a:prstGeom>
        </p:spPr>
      </p:pic>
      <p:sp>
        <p:nvSpPr>
          <p:cNvPr id="18" name="Flowchart: Delay 17">
            <a:extLst>
              <a:ext uri="{FF2B5EF4-FFF2-40B4-BE49-F238E27FC236}">
                <a16:creationId xmlns:a16="http://schemas.microsoft.com/office/drawing/2014/main" id="{7FAF09D4-724F-840A-71B5-9AB7FEB6B9E9}"/>
              </a:ext>
            </a:extLst>
          </p:cNvPr>
          <p:cNvSpPr/>
          <p:nvPr/>
        </p:nvSpPr>
        <p:spPr>
          <a:xfrm>
            <a:off x="2403771" y="901609"/>
            <a:ext cx="4075930" cy="5956391"/>
          </a:xfrm>
          <a:prstGeom prst="flowChartDelay">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7" name="Flowchart: Delay 16">
            <a:extLst>
              <a:ext uri="{FF2B5EF4-FFF2-40B4-BE49-F238E27FC236}">
                <a16:creationId xmlns:a16="http://schemas.microsoft.com/office/drawing/2014/main" id="{E939E073-4571-65CB-D829-FA290C1E022F}"/>
              </a:ext>
            </a:extLst>
          </p:cNvPr>
          <p:cNvSpPr/>
          <p:nvPr/>
        </p:nvSpPr>
        <p:spPr>
          <a:xfrm>
            <a:off x="0" y="901609"/>
            <a:ext cx="4611329" cy="5956391"/>
          </a:xfrm>
          <a:prstGeom prst="flowChartDelay">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3200" dirty="0">
                <a:latin typeface="Times New Roman" panose="02020603050405020304" pitchFamily="18" charset="0"/>
                <a:cs typeface="Times New Roman" panose="02020603050405020304" pitchFamily="18" charset="0"/>
              </a:rPr>
              <a:t>Competitive Analysis</a:t>
            </a:r>
            <a:endParaRPr lang="en-IN" sz="32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BD5DF8A6-681A-FB52-4DC5-442079F80B15}"/>
              </a:ext>
            </a:extLst>
          </p:cNvPr>
          <p:cNvSpPr/>
          <p:nvPr/>
        </p:nvSpPr>
        <p:spPr>
          <a:xfrm>
            <a:off x="4004" y="-43069"/>
            <a:ext cx="12183994" cy="9446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3600" b="1" dirty="0">
                <a:latin typeface="Times New Roman" panose="02020603050405020304" pitchFamily="18" charset="0"/>
                <a:cs typeface="Times New Roman" panose="02020603050405020304" pitchFamily="18" charset="0"/>
              </a:rPr>
              <a:t>Competitive Landscape </a:t>
            </a:r>
            <a:endParaRPr lang="en-IN" sz="36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4275F765-3037-BE54-AC22-20476BEF1AB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79701" y="-18698"/>
            <a:ext cx="5716303" cy="913575"/>
          </a:xfrm>
          <a:prstGeom prst="rect">
            <a:avLst/>
          </a:prstGeom>
        </p:spPr>
      </p:pic>
      <p:sp>
        <p:nvSpPr>
          <p:cNvPr id="20" name="Oval 19">
            <a:extLst>
              <a:ext uri="{FF2B5EF4-FFF2-40B4-BE49-F238E27FC236}">
                <a16:creationId xmlns:a16="http://schemas.microsoft.com/office/drawing/2014/main" id="{1E62BD59-B08A-B5B3-19BF-2193DCDCB9AD}"/>
              </a:ext>
            </a:extLst>
          </p:cNvPr>
          <p:cNvSpPr/>
          <p:nvPr/>
        </p:nvSpPr>
        <p:spPr>
          <a:xfrm>
            <a:off x="4881160" y="1033700"/>
            <a:ext cx="176981" cy="216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Oval 20">
            <a:extLst>
              <a:ext uri="{FF2B5EF4-FFF2-40B4-BE49-F238E27FC236}">
                <a16:creationId xmlns:a16="http://schemas.microsoft.com/office/drawing/2014/main" id="{D668CFF0-D3B9-38FB-0B64-AF3F6F694FA8}"/>
              </a:ext>
            </a:extLst>
          </p:cNvPr>
          <p:cNvSpPr/>
          <p:nvPr/>
        </p:nvSpPr>
        <p:spPr>
          <a:xfrm>
            <a:off x="5845277" y="1982178"/>
            <a:ext cx="176981" cy="216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2" name="Oval 21">
            <a:extLst>
              <a:ext uri="{FF2B5EF4-FFF2-40B4-BE49-F238E27FC236}">
                <a16:creationId xmlns:a16="http://schemas.microsoft.com/office/drawing/2014/main" id="{8C16C28A-D58B-B03C-457E-5AD2766D8F1D}"/>
              </a:ext>
            </a:extLst>
          </p:cNvPr>
          <p:cNvSpPr/>
          <p:nvPr/>
        </p:nvSpPr>
        <p:spPr>
          <a:xfrm>
            <a:off x="6287174" y="3279058"/>
            <a:ext cx="176981" cy="216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Oval 22">
            <a:extLst>
              <a:ext uri="{FF2B5EF4-FFF2-40B4-BE49-F238E27FC236}">
                <a16:creationId xmlns:a16="http://schemas.microsoft.com/office/drawing/2014/main" id="{250137D5-545D-EB09-BE2D-358C8EA7338C}"/>
              </a:ext>
            </a:extLst>
          </p:cNvPr>
          <p:cNvSpPr/>
          <p:nvPr/>
        </p:nvSpPr>
        <p:spPr>
          <a:xfrm>
            <a:off x="6110193" y="4960374"/>
            <a:ext cx="176981" cy="216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4" name="Oval 23">
            <a:extLst>
              <a:ext uri="{FF2B5EF4-FFF2-40B4-BE49-F238E27FC236}">
                <a16:creationId xmlns:a16="http://schemas.microsoft.com/office/drawing/2014/main" id="{B5E3F3EB-EB15-960E-6B4D-83D7B248F4B0}"/>
              </a:ext>
            </a:extLst>
          </p:cNvPr>
          <p:cNvSpPr/>
          <p:nvPr/>
        </p:nvSpPr>
        <p:spPr>
          <a:xfrm>
            <a:off x="5368533" y="6253316"/>
            <a:ext cx="176981" cy="21631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 name="TextBox 25">
            <a:extLst>
              <a:ext uri="{FF2B5EF4-FFF2-40B4-BE49-F238E27FC236}">
                <a16:creationId xmlns:a16="http://schemas.microsoft.com/office/drawing/2014/main" id="{6ED9D5F1-76CF-8477-E734-5067662DE2E3}"/>
              </a:ext>
            </a:extLst>
          </p:cNvPr>
          <p:cNvSpPr txBox="1"/>
          <p:nvPr/>
        </p:nvSpPr>
        <p:spPr>
          <a:xfrm>
            <a:off x="5694468" y="6176805"/>
            <a:ext cx="2310063" cy="461665"/>
          </a:xfrm>
          <a:prstGeom prst="rect">
            <a:avLst/>
          </a:prstGeom>
          <a:noFill/>
        </p:spPr>
        <p:txBody>
          <a:bodyPr wrap="square">
            <a:spAutoFit/>
          </a:bodyPr>
          <a:lstStyle/>
          <a:p>
            <a:pPr marL="0" indent="0">
              <a:buNone/>
            </a:pPr>
            <a:r>
              <a:rPr lang="en-US" sz="2400" dirty="0">
                <a:latin typeface="Times New Roman" panose="02020603050405020304" pitchFamily="18" charset="0"/>
                <a:cs typeface="Times New Roman" panose="02020603050405020304" pitchFamily="18" charset="0"/>
              </a:rPr>
              <a:t>Nykaa Fashion</a:t>
            </a:r>
          </a:p>
        </p:txBody>
      </p:sp>
      <p:sp>
        <p:nvSpPr>
          <p:cNvPr id="28" name="TextBox 27">
            <a:extLst>
              <a:ext uri="{FF2B5EF4-FFF2-40B4-BE49-F238E27FC236}">
                <a16:creationId xmlns:a16="http://schemas.microsoft.com/office/drawing/2014/main" id="{2482F58D-6F7A-B631-DB9E-3B083951E09A}"/>
              </a:ext>
            </a:extLst>
          </p:cNvPr>
          <p:cNvSpPr txBox="1"/>
          <p:nvPr/>
        </p:nvSpPr>
        <p:spPr>
          <a:xfrm>
            <a:off x="6375664" y="4873194"/>
            <a:ext cx="1771708"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Tata CLiQ</a:t>
            </a:r>
          </a:p>
        </p:txBody>
      </p:sp>
      <p:sp>
        <p:nvSpPr>
          <p:cNvPr id="30" name="TextBox 29">
            <a:extLst>
              <a:ext uri="{FF2B5EF4-FFF2-40B4-BE49-F238E27FC236}">
                <a16:creationId xmlns:a16="http://schemas.microsoft.com/office/drawing/2014/main" id="{0A8BCF61-04FA-345B-1FF8-317DAB7191A7}"/>
              </a:ext>
            </a:extLst>
          </p:cNvPr>
          <p:cNvSpPr txBox="1"/>
          <p:nvPr/>
        </p:nvSpPr>
        <p:spPr>
          <a:xfrm>
            <a:off x="6506538" y="3149073"/>
            <a:ext cx="1771708"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AJIO</a:t>
            </a:r>
            <a:endParaRPr lang="en-US" sz="180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E09806A1-541C-02D4-9B92-E2657BF4D792}"/>
              </a:ext>
            </a:extLst>
          </p:cNvPr>
          <p:cNvSpPr txBox="1"/>
          <p:nvPr/>
        </p:nvSpPr>
        <p:spPr>
          <a:xfrm>
            <a:off x="6198685" y="1846388"/>
            <a:ext cx="2387414"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Flipkart Fashion</a:t>
            </a:r>
          </a:p>
        </p:txBody>
      </p:sp>
      <p:sp>
        <p:nvSpPr>
          <p:cNvPr id="34" name="TextBox 33">
            <a:extLst>
              <a:ext uri="{FF2B5EF4-FFF2-40B4-BE49-F238E27FC236}">
                <a16:creationId xmlns:a16="http://schemas.microsoft.com/office/drawing/2014/main" id="{5FF60548-6818-9E5D-9409-349E12B1B318}"/>
              </a:ext>
            </a:extLst>
          </p:cNvPr>
          <p:cNvSpPr txBox="1"/>
          <p:nvPr/>
        </p:nvSpPr>
        <p:spPr>
          <a:xfrm>
            <a:off x="5403503" y="883053"/>
            <a:ext cx="2699258"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Amazon Fashion</a:t>
            </a:r>
          </a:p>
        </p:txBody>
      </p:sp>
    </p:spTree>
    <p:extLst>
      <p:ext uri="{BB962C8B-B14F-4D97-AF65-F5344CB8AC3E}">
        <p14:creationId xmlns:p14="http://schemas.microsoft.com/office/powerpoint/2010/main" val="4026619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ACAECB-2DAB-8998-5804-DFC74B65D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2876"/>
            <a:ext cx="12192000" cy="5945124"/>
          </a:xfrm>
          <a:prstGeom prst="rect">
            <a:avLst/>
          </a:prstGeom>
        </p:spPr>
      </p:pic>
      <p:sp>
        <p:nvSpPr>
          <p:cNvPr id="12" name="Rectangle 11">
            <a:extLst>
              <a:ext uri="{FF2B5EF4-FFF2-40B4-BE49-F238E27FC236}">
                <a16:creationId xmlns:a16="http://schemas.microsoft.com/office/drawing/2014/main" id="{BD5DF8A6-681A-FB52-4DC5-442079F80B15}"/>
              </a:ext>
            </a:extLst>
          </p:cNvPr>
          <p:cNvSpPr/>
          <p:nvPr/>
        </p:nvSpPr>
        <p:spPr>
          <a:xfrm>
            <a:off x="4004" y="-43069"/>
            <a:ext cx="12183994" cy="94467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3200" b="1"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4275F765-3037-BE54-AC22-20476BEF1A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79701" y="-18698"/>
            <a:ext cx="5716303" cy="913575"/>
          </a:xfrm>
          <a:prstGeom prst="rect">
            <a:avLst/>
          </a:prstGeom>
        </p:spPr>
      </p:pic>
      <p:sp>
        <p:nvSpPr>
          <p:cNvPr id="10" name="TextBox 9">
            <a:extLst>
              <a:ext uri="{FF2B5EF4-FFF2-40B4-BE49-F238E27FC236}">
                <a16:creationId xmlns:a16="http://schemas.microsoft.com/office/drawing/2014/main" id="{3817C4CC-0B01-35DF-6022-90192D39350F}"/>
              </a:ext>
            </a:extLst>
          </p:cNvPr>
          <p:cNvSpPr txBox="1"/>
          <p:nvPr/>
        </p:nvSpPr>
        <p:spPr>
          <a:xfrm>
            <a:off x="378785" y="68757"/>
            <a:ext cx="6100916" cy="646331"/>
          </a:xfrm>
          <a:prstGeom prst="rect">
            <a:avLst/>
          </a:prstGeom>
          <a:noFill/>
        </p:spPr>
        <p:txBody>
          <a:bodyPr wrap="square">
            <a:spAutoFit/>
          </a:bodyPr>
          <a:lstStyle/>
          <a:p>
            <a:r>
              <a:rPr lang="en-US" sz="3600" b="1" dirty="0">
                <a:ln>
                  <a:solidFill>
                    <a:schemeClr val="tx1">
                      <a:lumMod val="95000"/>
                      <a:lumOff val="5000"/>
                    </a:schemeClr>
                  </a:solidFill>
                </a:ln>
                <a:solidFill>
                  <a:schemeClr val="accent2">
                    <a:lumMod val="50000"/>
                  </a:schemeClr>
                </a:solidFill>
                <a:latin typeface="Times New Roman" panose="02020603050405020304" pitchFamily="18" charset="0"/>
                <a:cs typeface="Times New Roman" panose="02020603050405020304" pitchFamily="18" charset="0"/>
              </a:rPr>
              <a:t>Competitive Landscape </a:t>
            </a:r>
            <a:endParaRPr lang="en-IN" sz="3600" b="1" dirty="0">
              <a:ln>
                <a:solidFill>
                  <a:schemeClr val="tx1">
                    <a:lumMod val="95000"/>
                    <a:lumOff val="5000"/>
                  </a:schemeClr>
                </a:solidFill>
              </a:ln>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19" name="Hexagon 18">
            <a:extLst>
              <a:ext uri="{FF2B5EF4-FFF2-40B4-BE49-F238E27FC236}">
                <a16:creationId xmlns:a16="http://schemas.microsoft.com/office/drawing/2014/main" id="{BDEA1DDC-5FA7-626F-DE79-1E0232E0D74D}"/>
              </a:ext>
            </a:extLst>
          </p:cNvPr>
          <p:cNvSpPr/>
          <p:nvPr/>
        </p:nvSpPr>
        <p:spPr>
          <a:xfrm>
            <a:off x="145872" y="1654420"/>
            <a:ext cx="4328529" cy="3774107"/>
          </a:xfrm>
          <a:prstGeom prst="hexagon">
            <a:avLst/>
          </a:prstGeom>
          <a:ln w="38100">
            <a:solidFill>
              <a:srgbClr val="7030A0"/>
            </a:solidFill>
          </a:ln>
        </p:spPr>
        <p:style>
          <a:lnRef idx="3">
            <a:schemeClr val="lt1"/>
          </a:lnRef>
          <a:fillRef idx="1">
            <a:schemeClr val="accent6"/>
          </a:fillRef>
          <a:effectRef idx="1">
            <a:schemeClr val="accent6"/>
          </a:effectRef>
          <a:fontRef idx="minor">
            <a:schemeClr val="lt1"/>
          </a:fontRef>
        </p:style>
        <p:txBody>
          <a:bodyPr rtlCol="0" anchor="ctr"/>
          <a:lstStyle/>
          <a:p>
            <a:pPr marL="285750" indent="-285750">
              <a:buFont typeface="Wingdings" panose="05000000000000000000" pitchFamily="2" charset="2"/>
              <a:buChar char="q"/>
            </a:pPr>
            <a:r>
              <a:rPr lang="en-US" dirty="0"/>
              <a:t>User-Friendly Interface</a:t>
            </a:r>
          </a:p>
          <a:p>
            <a:pPr marL="285750" indent="-285750">
              <a:buFont typeface="Wingdings" panose="05000000000000000000" pitchFamily="2" charset="2"/>
              <a:buChar char="q"/>
            </a:pPr>
            <a:r>
              <a:rPr lang="en-US" dirty="0"/>
              <a:t>Exclusive Brand Collections</a:t>
            </a:r>
          </a:p>
          <a:p>
            <a:pPr marL="285750" indent="-285750">
              <a:buFont typeface="Wingdings" panose="05000000000000000000" pitchFamily="2" charset="2"/>
              <a:buChar char="q"/>
            </a:pPr>
            <a:r>
              <a:rPr lang="en-US" dirty="0"/>
              <a:t>Fast Delivery</a:t>
            </a:r>
          </a:p>
          <a:p>
            <a:pPr marL="285750" indent="-285750">
              <a:buFont typeface="Wingdings" panose="05000000000000000000" pitchFamily="2" charset="2"/>
              <a:buChar char="q"/>
            </a:pPr>
            <a:r>
              <a:rPr lang="en-US" dirty="0"/>
              <a:t>Appealing Promotions and Sales</a:t>
            </a:r>
          </a:p>
          <a:p>
            <a:pPr marL="285750" indent="-285750">
              <a:buFont typeface="Wingdings" panose="05000000000000000000" pitchFamily="2" charset="2"/>
              <a:buChar char="q"/>
            </a:pPr>
            <a:r>
              <a:rPr lang="en-US" dirty="0"/>
              <a:t>Trend-Focused</a:t>
            </a:r>
            <a:endParaRPr lang="en-IN" dirty="0"/>
          </a:p>
        </p:txBody>
      </p:sp>
      <p:sp>
        <p:nvSpPr>
          <p:cNvPr id="20" name="Hexagon 19">
            <a:extLst>
              <a:ext uri="{FF2B5EF4-FFF2-40B4-BE49-F238E27FC236}">
                <a16:creationId xmlns:a16="http://schemas.microsoft.com/office/drawing/2014/main" id="{EA770239-331A-A201-DE55-A8B9D6B52BC8}"/>
              </a:ext>
            </a:extLst>
          </p:cNvPr>
          <p:cNvSpPr/>
          <p:nvPr/>
        </p:nvSpPr>
        <p:spPr>
          <a:xfrm>
            <a:off x="8120962" y="1654421"/>
            <a:ext cx="4071038" cy="3681508"/>
          </a:xfrm>
          <a:prstGeom prst="hexagon">
            <a:avLst/>
          </a:prstGeom>
          <a:solidFill>
            <a:srgbClr val="C00000"/>
          </a:solidFill>
          <a:ln w="38100">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Wingdings" panose="05000000000000000000" pitchFamily="2" charset="2"/>
              <a:buChar char="q"/>
            </a:pPr>
            <a:r>
              <a:rPr lang="en-US" dirty="0"/>
              <a:t>Customer Service Complains</a:t>
            </a:r>
          </a:p>
          <a:p>
            <a:pPr marL="285750" indent="-285750">
              <a:buFont typeface="Wingdings" panose="05000000000000000000" pitchFamily="2" charset="2"/>
              <a:buChar char="q"/>
            </a:pPr>
            <a:r>
              <a:rPr lang="en-US" dirty="0"/>
              <a:t>Product Quality Issues</a:t>
            </a:r>
          </a:p>
          <a:p>
            <a:pPr marL="285750" indent="-285750">
              <a:buFont typeface="Wingdings" panose="05000000000000000000" pitchFamily="2" charset="2"/>
              <a:buChar char="q"/>
            </a:pPr>
            <a:r>
              <a:rPr lang="en-US" dirty="0"/>
              <a:t>Packaging Concerns</a:t>
            </a:r>
          </a:p>
          <a:p>
            <a:pPr marL="285750" indent="-285750">
              <a:buFont typeface="Wingdings" panose="05000000000000000000" pitchFamily="2" charset="2"/>
              <a:buChar char="q"/>
            </a:pPr>
            <a:r>
              <a:rPr lang="en-US" dirty="0"/>
              <a:t>Return Process Challenges</a:t>
            </a:r>
          </a:p>
          <a:p>
            <a:pPr marL="285750" indent="-285750">
              <a:buFont typeface="Wingdings" panose="05000000000000000000" pitchFamily="2" charset="2"/>
              <a:buChar char="q"/>
            </a:pPr>
            <a:r>
              <a:rPr lang="en-US" dirty="0"/>
              <a:t>Delivery Delays in Some Regions</a:t>
            </a:r>
            <a:endParaRPr lang="en-IN" dirty="0"/>
          </a:p>
        </p:txBody>
      </p:sp>
      <p:sp>
        <p:nvSpPr>
          <p:cNvPr id="21" name="Oval 20">
            <a:extLst>
              <a:ext uri="{FF2B5EF4-FFF2-40B4-BE49-F238E27FC236}">
                <a16:creationId xmlns:a16="http://schemas.microsoft.com/office/drawing/2014/main" id="{2CA0EB89-C725-3A1A-7D00-21EE0B9C7695}"/>
              </a:ext>
            </a:extLst>
          </p:cNvPr>
          <p:cNvSpPr/>
          <p:nvPr/>
        </p:nvSpPr>
        <p:spPr>
          <a:xfrm>
            <a:off x="4706045" y="2689915"/>
            <a:ext cx="1696064" cy="1563329"/>
          </a:xfrm>
          <a:prstGeom prst="ellipse">
            <a:avLst/>
          </a:prstGeom>
          <a:solidFill>
            <a:schemeClr val="accent6">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Strength</a:t>
            </a:r>
            <a:endParaRPr lang="en-IN" dirty="0"/>
          </a:p>
        </p:txBody>
      </p:sp>
      <p:sp>
        <p:nvSpPr>
          <p:cNvPr id="22" name="Oval 21">
            <a:extLst>
              <a:ext uri="{FF2B5EF4-FFF2-40B4-BE49-F238E27FC236}">
                <a16:creationId xmlns:a16="http://schemas.microsoft.com/office/drawing/2014/main" id="{C44A28A2-00A4-F135-30D5-3FCD78577334}"/>
              </a:ext>
            </a:extLst>
          </p:cNvPr>
          <p:cNvSpPr/>
          <p:nvPr/>
        </p:nvSpPr>
        <p:spPr>
          <a:xfrm>
            <a:off x="6351637" y="2622754"/>
            <a:ext cx="1607574" cy="1612491"/>
          </a:xfrm>
          <a:prstGeom prst="ellipse">
            <a:avLst/>
          </a:prstGeom>
          <a:solidFill>
            <a:srgbClr val="C0000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Weakness</a:t>
            </a:r>
            <a:endParaRPr lang="en-IN" dirty="0"/>
          </a:p>
        </p:txBody>
      </p:sp>
      <p:sp>
        <p:nvSpPr>
          <p:cNvPr id="25" name="Hexagon 24">
            <a:extLst>
              <a:ext uri="{FF2B5EF4-FFF2-40B4-BE49-F238E27FC236}">
                <a16:creationId xmlns:a16="http://schemas.microsoft.com/office/drawing/2014/main" id="{344D0A73-A38D-637B-08AA-AB66284129DC}"/>
              </a:ext>
            </a:extLst>
          </p:cNvPr>
          <p:cNvSpPr/>
          <p:nvPr/>
        </p:nvSpPr>
        <p:spPr>
          <a:xfrm>
            <a:off x="425890" y="1803434"/>
            <a:ext cx="4257367" cy="3400145"/>
          </a:xfrm>
          <a:prstGeom prst="hexagon">
            <a:avLst/>
          </a:prstGeom>
          <a:ln w="57150">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marL="285750" indent="-285750">
              <a:buFont typeface="Wingdings" panose="05000000000000000000" pitchFamily="2" charset="2"/>
              <a:buChar char="q"/>
            </a:pPr>
            <a:r>
              <a:rPr lang="en-US" sz="2000" dirty="0">
                <a:solidFill>
                  <a:srgbClr val="C00000"/>
                </a:solidFill>
              </a:rPr>
              <a:t>User-Friendly Interface</a:t>
            </a:r>
          </a:p>
          <a:p>
            <a:pPr marL="285750" indent="-285750">
              <a:buFont typeface="Wingdings" panose="05000000000000000000" pitchFamily="2" charset="2"/>
              <a:buChar char="q"/>
            </a:pPr>
            <a:r>
              <a:rPr lang="en-US" sz="2000" dirty="0">
                <a:solidFill>
                  <a:srgbClr val="C00000"/>
                </a:solidFill>
              </a:rPr>
              <a:t>Exclusive Brand Collections</a:t>
            </a:r>
          </a:p>
          <a:p>
            <a:pPr marL="285750" indent="-285750">
              <a:buFont typeface="Wingdings" panose="05000000000000000000" pitchFamily="2" charset="2"/>
              <a:buChar char="q"/>
            </a:pPr>
            <a:r>
              <a:rPr lang="en-US" sz="2000" dirty="0">
                <a:solidFill>
                  <a:srgbClr val="C00000"/>
                </a:solidFill>
              </a:rPr>
              <a:t>Fast Delivery</a:t>
            </a:r>
          </a:p>
          <a:p>
            <a:pPr marL="285750" indent="-285750">
              <a:buFont typeface="Wingdings" panose="05000000000000000000" pitchFamily="2" charset="2"/>
              <a:buChar char="q"/>
            </a:pPr>
            <a:r>
              <a:rPr lang="en-US" sz="2000" dirty="0">
                <a:solidFill>
                  <a:srgbClr val="C00000"/>
                </a:solidFill>
              </a:rPr>
              <a:t>Appealing Promotions and Sales</a:t>
            </a:r>
          </a:p>
          <a:p>
            <a:pPr marL="285750" indent="-285750">
              <a:buFont typeface="Wingdings" panose="05000000000000000000" pitchFamily="2" charset="2"/>
              <a:buChar char="q"/>
            </a:pPr>
            <a:r>
              <a:rPr lang="en-US" sz="2000" dirty="0">
                <a:solidFill>
                  <a:srgbClr val="C00000"/>
                </a:solidFill>
              </a:rPr>
              <a:t>Trend-Focused</a:t>
            </a:r>
            <a:endParaRPr lang="en-IN" sz="2000" dirty="0">
              <a:solidFill>
                <a:srgbClr val="C00000"/>
              </a:solidFill>
            </a:endParaRPr>
          </a:p>
        </p:txBody>
      </p:sp>
      <p:sp>
        <p:nvSpPr>
          <p:cNvPr id="26" name="Hexagon 25">
            <a:extLst>
              <a:ext uri="{FF2B5EF4-FFF2-40B4-BE49-F238E27FC236}">
                <a16:creationId xmlns:a16="http://schemas.microsoft.com/office/drawing/2014/main" id="{3C3F5AAA-1D5D-F011-8CEB-320A3F383CD5}"/>
              </a:ext>
            </a:extLst>
          </p:cNvPr>
          <p:cNvSpPr/>
          <p:nvPr/>
        </p:nvSpPr>
        <p:spPr>
          <a:xfrm>
            <a:off x="7959211" y="1810684"/>
            <a:ext cx="4001729" cy="3316571"/>
          </a:xfrm>
          <a:prstGeom prst="hexagon">
            <a:avLst/>
          </a:prstGeom>
          <a:ln w="57150">
            <a:solidFill>
              <a:srgbClr val="7030A0"/>
            </a:solidFill>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Wingdings" panose="05000000000000000000" pitchFamily="2" charset="2"/>
              <a:buChar char="q"/>
            </a:pPr>
            <a:r>
              <a:rPr lang="en-US" sz="2000" dirty="0"/>
              <a:t>Customer Service Complains</a:t>
            </a:r>
          </a:p>
          <a:p>
            <a:pPr marL="285750" indent="-285750">
              <a:buFont typeface="Wingdings" panose="05000000000000000000" pitchFamily="2" charset="2"/>
              <a:buChar char="q"/>
            </a:pPr>
            <a:r>
              <a:rPr lang="en-US" sz="2000" dirty="0"/>
              <a:t>Product Quality Issues</a:t>
            </a:r>
          </a:p>
          <a:p>
            <a:pPr marL="285750" indent="-285750">
              <a:buFont typeface="Wingdings" panose="05000000000000000000" pitchFamily="2" charset="2"/>
              <a:buChar char="q"/>
            </a:pPr>
            <a:r>
              <a:rPr lang="en-US" sz="2000" dirty="0"/>
              <a:t>Packaging Concerns</a:t>
            </a:r>
          </a:p>
          <a:p>
            <a:pPr marL="285750" indent="-285750">
              <a:buFont typeface="Wingdings" panose="05000000000000000000" pitchFamily="2" charset="2"/>
              <a:buChar char="q"/>
            </a:pPr>
            <a:r>
              <a:rPr lang="en-US" sz="2000" dirty="0"/>
              <a:t>Return Process Challenges</a:t>
            </a:r>
          </a:p>
          <a:p>
            <a:pPr marL="285750" indent="-285750">
              <a:buFont typeface="Wingdings" panose="05000000000000000000" pitchFamily="2" charset="2"/>
              <a:buChar char="q"/>
            </a:pPr>
            <a:r>
              <a:rPr lang="en-US" sz="2000" dirty="0"/>
              <a:t>Delivery Delays in Some Regions</a:t>
            </a:r>
            <a:endParaRPr lang="en-IN" sz="2000" dirty="0"/>
          </a:p>
        </p:txBody>
      </p:sp>
    </p:spTree>
    <p:extLst>
      <p:ext uri="{BB962C8B-B14F-4D97-AF65-F5344CB8AC3E}">
        <p14:creationId xmlns:p14="http://schemas.microsoft.com/office/powerpoint/2010/main" val="1188979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5ECC1C7-045D-204E-DE44-7375C39EB397}"/>
              </a:ext>
            </a:extLst>
          </p:cNvPr>
          <p:cNvPicPr>
            <a:picLocks noChangeAspect="1"/>
          </p:cNvPicPr>
          <p:nvPr/>
        </p:nvPicPr>
        <p:blipFill>
          <a:blip r:embed="rId2">
            <a:extLst>
              <a:ext uri="{28A0092B-C50C-407E-A947-70E740481C1C}">
                <a14:useLocalDpi xmlns:a14="http://schemas.microsoft.com/office/drawing/2010/main" val="0"/>
              </a:ext>
            </a:extLst>
          </a:blip>
          <a:srcRect b="8861"/>
          <a:stretch/>
        </p:blipFill>
        <p:spPr>
          <a:xfrm>
            <a:off x="-732" y="852185"/>
            <a:ext cx="12192731" cy="6250329"/>
          </a:xfrm>
          <a:prstGeom prst="rect">
            <a:avLst/>
          </a:prstGeom>
        </p:spPr>
      </p:pic>
      <p:sp>
        <p:nvSpPr>
          <p:cNvPr id="7" name="Rectangle 6">
            <a:extLst>
              <a:ext uri="{FF2B5EF4-FFF2-40B4-BE49-F238E27FC236}">
                <a16:creationId xmlns:a16="http://schemas.microsoft.com/office/drawing/2014/main" id="{BF687C4D-BB7E-66D7-CA46-EFF0F0B453D9}"/>
              </a:ext>
            </a:extLst>
          </p:cNvPr>
          <p:cNvSpPr/>
          <p:nvPr/>
        </p:nvSpPr>
        <p:spPr>
          <a:xfrm>
            <a:off x="4004" y="-61703"/>
            <a:ext cx="12187996" cy="963312"/>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4000" b="1" dirty="0">
                <a:ln>
                  <a:solidFill>
                    <a:schemeClr val="bg1"/>
                  </a:solidFill>
                </a:ln>
                <a:solidFill>
                  <a:schemeClr val="tx2"/>
                </a:solidFill>
                <a:latin typeface="Times New Roman" panose="02020603050405020304" pitchFamily="18" charset="0"/>
                <a:cs typeface="Times New Roman" panose="02020603050405020304" pitchFamily="18" charset="0"/>
              </a:rPr>
              <a:t>Strategic Recommendations</a:t>
            </a:r>
            <a:endParaRPr lang="en-IN" sz="4000" b="1" dirty="0">
              <a:ln>
                <a:solidFill>
                  <a:schemeClr val="bg1"/>
                </a:solidFill>
              </a:ln>
              <a:solidFill>
                <a:schemeClr val="tx2"/>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59A1CA4-F492-7D23-557F-E1B2636EA63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34654" y="16560"/>
            <a:ext cx="5716303" cy="913575"/>
          </a:xfrm>
          <a:prstGeom prst="rect">
            <a:avLst/>
          </a:prstGeom>
        </p:spPr>
      </p:pic>
      <p:sp>
        <p:nvSpPr>
          <p:cNvPr id="3" name="Oval 2">
            <a:extLst>
              <a:ext uri="{FF2B5EF4-FFF2-40B4-BE49-F238E27FC236}">
                <a16:creationId xmlns:a16="http://schemas.microsoft.com/office/drawing/2014/main" id="{89754EA9-52A4-10CF-9FC7-9A2CCFFE2CE0}"/>
              </a:ext>
            </a:extLst>
          </p:cNvPr>
          <p:cNvSpPr/>
          <p:nvPr/>
        </p:nvSpPr>
        <p:spPr>
          <a:xfrm>
            <a:off x="4807974" y="932713"/>
            <a:ext cx="6587613" cy="1859648"/>
          </a:xfrm>
          <a:prstGeom prst="ellipse">
            <a:avLst/>
          </a:prstGeom>
          <a:ln w="57150">
            <a:solidFill>
              <a:schemeClr val="accent2">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Improved Customer Service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Transparent and Hassle-Free Returns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Quality Assurance Programs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Loyalty and Reward Programs</a:t>
            </a:r>
          </a:p>
          <a:p>
            <a:pPr marL="285750" indent="-285750" algn="ctr">
              <a:buFont typeface="Arial" panose="020B0604020202020204" pitchFamily="34" charset="0"/>
              <a:buChar char="•"/>
            </a:pPr>
            <a:endParaRPr lang="en-IN" dirty="0"/>
          </a:p>
        </p:txBody>
      </p:sp>
      <p:sp>
        <p:nvSpPr>
          <p:cNvPr id="2" name="Oval 1">
            <a:extLst>
              <a:ext uri="{FF2B5EF4-FFF2-40B4-BE49-F238E27FC236}">
                <a16:creationId xmlns:a16="http://schemas.microsoft.com/office/drawing/2014/main" id="{CD66CD24-FEEE-69BC-9F4A-1292351A278A}"/>
              </a:ext>
            </a:extLst>
          </p:cNvPr>
          <p:cNvSpPr/>
          <p:nvPr/>
        </p:nvSpPr>
        <p:spPr>
          <a:xfrm>
            <a:off x="270415" y="951346"/>
            <a:ext cx="5220928" cy="1859648"/>
          </a:xfrm>
          <a:prstGeom prst="ellipse">
            <a:avLst/>
          </a:prstGeom>
          <a:ln w="57150">
            <a:solidFill>
              <a:schemeClr val="accent2">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Customer Satisfaction</a:t>
            </a:r>
            <a:endParaRPr lang="en-IN" sz="28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7CBDCEF4-B3CF-2DC3-4E88-5BD20C1B2313}"/>
              </a:ext>
            </a:extLst>
          </p:cNvPr>
          <p:cNvSpPr/>
          <p:nvPr/>
        </p:nvSpPr>
        <p:spPr>
          <a:xfrm>
            <a:off x="4807972" y="3120823"/>
            <a:ext cx="6587613" cy="1791003"/>
          </a:xfrm>
          <a:prstGeom prst="ellipse">
            <a:avLst/>
          </a:prstGeom>
          <a:ln w="57150">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Sustainability and Ethical Fashion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Exclusive Collaborations and limited Editions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Expansion into New Categories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Enhanced Size Inclusivity</a:t>
            </a:r>
            <a:endParaRPr lang="en-IN"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A4EE4399-CDD7-31FF-21A3-1A50193E2C08}"/>
              </a:ext>
            </a:extLst>
          </p:cNvPr>
          <p:cNvSpPr/>
          <p:nvPr/>
        </p:nvSpPr>
        <p:spPr>
          <a:xfrm>
            <a:off x="235975" y="3126619"/>
            <a:ext cx="5220928" cy="1791003"/>
          </a:xfrm>
          <a:prstGeom prst="ellipse">
            <a:avLst/>
          </a:prstGeom>
          <a:ln w="57150">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Product Offerings</a:t>
            </a:r>
            <a:endParaRPr lang="en-IN" sz="2800" dirty="0">
              <a:latin typeface="Times New Roman" panose="02020603050405020304" pitchFamily="18" charset="0"/>
              <a:cs typeface="Times New Roman" panose="02020603050405020304" pitchFamily="18" charset="0"/>
            </a:endParaRPr>
          </a:p>
        </p:txBody>
      </p:sp>
      <p:sp>
        <p:nvSpPr>
          <p:cNvPr id="8" name="Oval 7">
            <a:extLst>
              <a:ext uri="{FF2B5EF4-FFF2-40B4-BE49-F238E27FC236}">
                <a16:creationId xmlns:a16="http://schemas.microsoft.com/office/drawing/2014/main" id="{7873EA5E-6C1E-B4E8-C497-1F0C8C7CAC67}"/>
              </a:ext>
            </a:extLst>
          </p:cNvPr>
          <p:cNvSpPr/>
          <p:nvPr/>
        </p:nvSpPr>
        <p:spPr>
          <a:xfrm>
            <a:off x="4807972" y="5086120"/>
            <a:ext cx="6587613" cy="1791003"/>
          </a:xfrm>
          <a:prstGeom prst="ellipse">
            <a:avLst/>
          </a:prstGeom>
          <a:ln w="57150">
            <a:solidFill>
              <a:schemeClr val="accent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Social Commerce and Influencer Partnerships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Omnichannel Marketing Campaigns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User-Generated Content (UGC) Campaigns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Content-Driven Marketing</a:t>
            </a:r>
            <a:endParaRPr lang="en-IN" dirty="0">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A951F91C-2F9A-1D7E-15D8-3E652B31AAD5}"/>
              </a:ext>
            </a:extLst>
          </p:cNvPr>
          <p:cNvSpPr/>
          <p:nvPr/>
        </p:nvSpPr>
        <p:spPr>
          <a:xfrm>
            <a:off x="235975" y="5110313"/>
            <a:ext cx="5220928" cy="1791003"/>
          </a:xfrm>
          <a:prstGeom prst="ellipse">
            <a:avLst/>
          </a:prstGeom>
          <a:ln w="57150">
            <a:solidFill>
              <a:schemeClr val="accent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dirty="0">
                <a:latin typeface="Times New Roman" panose="02020603050405020304" pitchFamily="18" charset="0"/>
                <a:cs typeface="Times New Roman" panose="02020603050405020304" pitchFamily="18" charset="0"/>
              </a:rPr>
              <a:t>Marketing Strategies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2944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DD79028-C360-519A-E8E3-46D867D0B3BC}"/>
              </a:ext>
            </a:extLst>
          </p:cNvPr>
          <p:cNvPicPr>
            <a:picLocks noChangeAspect="1"/>
          </p:cNvPicPr>
          <p:nvPr/>
        </p:nvPicPr>
        <p:blipFill>
          <a:blip r:embed="rId2">
            <a:extLst>
              <a:ext uri="{28A0092B-C50C-407E-A947-70E740481C1C}">
                <a14:useLocalDpi xmlns:a14="http://schemas.microsoft.com/office/drawing/2010/main" val="0"/>
              </a:ext>
            </a:extLst>
          </a:blip>
          <a:srcRect b="19114"/>
          <a:stretch/>
        </p:blipFill>
        <p:spPr>
          <a:xfrm>
            <a:off x="0" y="2175256"/>
            <a:ext cx="12192000" cy="3951224"/>
          </a:xfrm>
          <a:prstGeom prst="rect">
            <a:avLst/>
          </a:prstGeom>
        </p:spPr>
      </p:pic>
      <p:pic>
        <p:nvPicPr>
          <p:cNvPr id="5" name="Picture 4">
            <a:extLst>
              <a:ext uri="{FF2B5EF4-FFF2-40B4-BE49-F238E27FC236}">
                <a16:creationId xmlns:a16="http://schemas.microsoft.com/office/drawing/2014/main" id="{74DD6B8E-5225-1745-9B22-9F07408F94D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2500" y1="40833" x2="42500" y2="40833"/>
                        <a14:foregroundMark x1="42500" y1="40833" x2="42500" y2="40833"/>
                        <a14:foregroundMark x1="41167" y1="34667" x2="41833" y2="52500"/>
                        <a14:foregroundMark x1="41833" y1="52500" x2="42667" y2="40500"/>
                        <a14:foregroundMark x1="42667" y1="40500" x2="46917" y2="42167"/>
                        <a14:foregroundMark x1="46917" y1="42167" x2="48083" y2="51000"/>
                        <a14:foregroundMark x1="52333" y1="30167" x2="57750" y2="30167"/>
                        <a14:foregroundMark x1="57750" y1="30167" x2="57917" y2="29833"/>
                        <a14:foregroundMark x1="55417" y1="31833" x2="57000" y2="52833"/>
                        <a14:foregroundMark x1="66417" y1="29333" x2="68750" y2="53000"/>
                        <a14:foregroundMark x1="68750" y1="53000" x2="68250" y2="53333"/>
                        <a14:foregroundMark x1="66167" y1="41167" x2="71750" y2="27333"/>
                        <a14:foregroundMark x1="82667" y1="26833" x2="79833" y2="50833"/>
                        <a14:foregroundMark x1="82000" y1="27833" x2="86333" y2="43167"/>
                        <a14:foregroundMark x1="56500" y1="34000" x2="55917" y2="56167"/>
                        <a14:foregroundMark x1="54500" y1="31667" x2="54500" y2="31667"/>
                        <a14:foregroundMark x1="54833" y1="41000" x2="54833" y2="41000"/>
                        <a14:foregroundMark x1="54833" y1="41000" x2="54833" y2="41000"/>
                        <a14:foregroundMark x1="54833" y1="41000" x2="54833" y2="41000"/>
                        <a14:foregroundMark x1="30083" y1="37167" x2="32250" y2="54833"/>
                        <a14:foregroundMark x1="22417" y1="46333" x2="19917" y2="57167"/>
                        <a14:foregroundMark x1="56333" y1="32833" x2="55333" y2="54833"/>
                        <a14:foregroundMark x1="55083" y1="32667" x2="55083" y2="32667"/>
                        <a14:foregroundMark x1="55083" y1="32667" x2="55083" y2="32667"/>
                        <a14:backgroundMark x1="29583" y1="55667" x2="29583" y2="55667"/>
                      </a14:backgroundRemoval>
                    </a14:imgEffect>
                  </a14:imgLayer>
                </a14:imgProps>
              </a:ext>
              <a:ext uri="{28A0092B-C50C-407E-A947-70E740481C1C}">
                <a14:useLocalDpi xmlns:a14="http://schemas.microsoft.com/office/drawing/2010/main" val="0"/>
              </a:ext>
            </a:extLst>
          </a:blip>
          <a:stretch>
            <a:fillRect/>
          </a:stretch>
        </p:blipFill>
        <p:spPr>
          <a:xfrm>
            <a:off x="0" y="-557152"/>
            <a:ext cx="12192000" cy="4028954"/>
          </a:xfrm>
          <a:prstGeom prst="rect">
            <a:avLst/>
          </a:prstGeom>
        </p:spPr>
      </p:pic>
    </p:spTree>
    <p:extLst>
      <p:ext uri="{BB962C8B-B14F-4D97-AF65-F5344CB8AC3E}">
        <p14:creationId xmlns:p14="http://schemas.microsoft.com/office/powerpoint/2010/main" val="35260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FB94E0-FCB9-A603-B910-B929B9241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7565"/>
            <a:ext cx="12192000" cy="6050426"/>
          </a:xfrm>
          <a:prstGeom prst="rect">
            <a:avLst/>
          </a:prstGeom>
        </p:spPr>
      </p:pic>
      <p:sp>
        <p:nvSpPr>
          <p:cNvPr id="10" name="Rectangle 9">
            <a:extLst>
              <a:ext uri="{FF2B5EF4-FFF2-40B4-BE49-F238E27FC236}">
                <a16:creationId xmlns:a16="http://schemas.microsoft.com/office/drawing/2014/main" id="{375A234F-EF95-8225-3CF7-064A931A21D5}"/>
              </a:ext>
            </a:extLst>
          </p:cNvPr>
          <p:cNvSpPr/>
          <p:nvPr/>
        </p:nvSpPr>
        <p:spPr>
          <a:xfrm>
            <a:off x="0" y="-72312"/>
            <a:ext cx="12192000" cy="879885"/>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indent="0">
              <a:buNone/>
            </a:pP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Introduction</a:t>
            </a:r>
          </a:p>
        </p:txBody>
      </p:sp>
      <p:pic>
        <p:nvPicPr>
          <p:cNvPr id="14" name="Picture 13">
            <a:extLst>
              <a:ext uri="{FF2B5EF4-FFF2-40B4-BE49-F238E27FC236}">
                <a16:creationId xmlns:a16="http://schemas.microsoft.com/office/drawing/2014/main" id="{0B5E5E1F-6343-8DE5-BAE7-9DBA1A3D6D9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62218" y="-155376"/>
            <a:ext cx="5716303" cy="1100217"/>
          </a:xfrm>
          <a:prstGeom prst="rect">
            <a:avLst/>
          </a:prstGeom>
        </p:spPr>
      </p:pic>
      <p:sp>
        <p:nvSpPr>
          <p:cNvPr id="8" name="Ribbon: Tilted Up 7">
            <a:extLst>
              <a:ext uri="{FF2B5EF4-FFF2-40B4-BE49-F238E27FC236}">
                <a16:creationId xmlns:a16="http://schemas.microsoft.com/office/drawing/2014/main" id="{5FFC96DC-D034-D69B-4BB2-3EA5CFB4065E}"/>
              </a:ext>
            </a:extLst>
          </p:cNvPr>
          <p:cNvSpPr/>
          <p:nvPr/>
        </p:nvSpPr>
        <p:spPr>
          <a:xfrm>
            <a:off x="-1" y="807570"/>
            <a:ext cx="12191999" cy="6050425"/>
          </a:xfrm>
          <a:prstGeom prst="ribbon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9F8D6D24-2172-E823-DB46-EBE559CD5717}"/>
              </a:ext>
            </a:extLst>
          </p:cNvPr>
          <p:cNvSpPr txBox="1"/>
          <p:nvPr/>
        </p:nvSpPr>
        <p:spPr>
          <a:xfrm>
            <a:off x="3009900" y="1030775"/>
            <a:ext cx="6111240" cy="769441"/>
          </a:xfrm>
          <a:prstGeom prst="rect">
            <a:avLst/>
          </a:prstGeom>
          <a:noFill/>
        </p:spPr>
        <p:txBody>
          <a:bodyPr wrap="square">
            <a:spAutoFit/>
          </a:bodyPr>
          <a:lstStyle/>
          <a:p>
            <a:pPr>
              <a:lnSpc>
                <a:spcPct val="100000"/>
              </a:lnSpc>
            </a:pPr>
            <a:r>
              <a:rPr lang="en-US" sz="2200" dirty="0">
                <a:ln>
                  <a:solidFill>
                    <a:schemeClr val="accent2">
                      <a:lumMod val="50000"/>
                    </a:schemeClr>
                  </a:solidFill>
                </a:ln>
                <a:solidFill>
                  <a:schemeClr val="tx1">
                    <a:lumMod val="95000"/>
                    <a:lumOff val="5000"/>
                  </a:schemeClr>
                </a:solidFill>
                <a:latin typeface="Times New Roman" panose="02020603050405020304" pitchFamily="18" charset="0"/>
                <a:cs typeface="Times New Roman" panose="02020603050405020304" pitchFamily="18" charset="0"/>
              </a:rPr>
              <a:t>Myntra is one of India’s largest online fashion and lifestyle e-commerce platforms.</a:t>
            </a:r>
          </a:p>
        </p:txBody>
      </p:sp>
      <p:sp>
        <p:nvSpPr>
          <p:cNvPr id="15" name="TextBox 14">
            <a:extLst>
              <a:ext uri="{FF2B5EF4-FFF2-40B4-BE49-F238E27FC236}">
                <a16:creationId xmlns:a16="http://schemas.microsoft.com/office/drawing/2014/main" id="{B9E6A270-8F94-FB97-7106-675E214A06BA}"/>
              </a:ext>
            </a:extLst>
          </p:cNvPr>
          <p:cNvSpPr txBox="1"/>
          <p:nvPr/>
        </p:nvSpPr>
        <p:spPr>
          <a:xfrm>
            <a:off x="3025139" y="1753495"/>
            <a:ext cx="6111240" cy="1446550"/>
          </a:xfrm>
          <a:prstGeom prst="rect">
            <a:avLst/>
          </a:prstGeom>
          <a:noFill/>
        </p:spPr>
        <p:txBody>
          <a:bodyPr wrap="square">
            <a:spAutoFit/>
          </a:bodyPr>
          <a:lstStyle/>
          <a:p>
            <a:pPr>
              <a:lnSpc>
                <a:spcPct val="100000"/>
              </a:lnSpc>
            </a:pPr>
            <a:r>
              <a:rPr lang="en-US" sz="2200" dirty="0">
                <a:ln>
                  <a:solidFill>
                    <a:schemeClr val="accent2">
                      <a:lumMod val="50000"/>
                    </a:schemeClr>
                  </a:solidFill>
                </a:ln>
                <a:solidFill>
                  <a:schemeClr val="tx1">
                    <a:lumMod val="95000"/>
                    <a:lumOff val="5000"/>
                  </a:schemeClr>
                </a:solidFill>
                <a:latin typeface="Times New Roman" panose="02020603050405020304" pitchFamily="18" charset="0"/>
                <a:cs typeface="Times New Roman" panose="02020603050405020304" pitchFamily="18" charset="0"/>
              </a:rPr>
              <a:t>It was founded in 2007 by Mukesh Bansai, Ashutosh Lawania, and Vinnet Saxena as a personalized gift portal before transitioning into the fashion retail space. </a:t>
            </a:r>
          </a:p>
        </p:txBody>
      </p:sp>
      <p:sp>
        <p:nvSpPr>
          <p:cNvPr id="17" name="TextBox 16">
            <a:extLst>
              <a:ext uri="{FF2B5EF4-FFF2-40B4-BE49-F238E27FC236}">
                <a16:creationId xmlns:a16="http://schemas.microsoft.com/office/drawing/2014/main" id="{E26F96D0-C539-DE3D-BB48-243B67CA54D1}"/>
              </a:ext>
            </a:extLst>
          </p:cNvPr>
          <p:cNvSpPr txBox="1"/>
          <p:nvPr/>
        </p:nvSpPr>
        <p:spPr>
          <a:xfrm>
            <a:off x="3040378" y="3121884"/>
            <a:ext cx="6111240" cy="1107996"/>
          </a:xfrm>
          <a:prstGeom prst="rect">
            <a:avLst/>
          </a:prstGeom>
          <a:noFill/>
        </p:spPr>
        <p:txBody>
          <a:bodyPr wrap="square">
            <a:spAutoFit/>
          </a:bodyPr>
          <a:lstStyle/>
          <a:p>
            <a:pPr>
              <a:lnSpc>
                <a:spcPct val="100000"/>
              </a:lnSpc>
            </a:pPr>
            <a:r>
              <a:rPr lang="en-US" sz="2200" dirty="0">
                <a:ln>
                  <a:solidFill>
                    <a:schemeClr val="accent2">
                      <a:lumMod val="50000"/>
                    </a:schemeClr>
                  </a:solidFill>
                </a:ln>
                <a:solidFill>
                  <a:schemeClr val="tx1">
                    <a:lumMod val="95000"/>
                    <a:lumOff val="5000"/>
                  </a:schemeClr>
                </a:solidFill>
                <a:latin typeface="Times New Roman" panose="02020603050405020304" pitchFamily="18" charset="0"/>
                <a:cs typeface="Times New Roman" panose="02020603050405020304" pitchFamily="18" charset="0"/>
              </a:rPr>
              <a:t>Myntra offers a vast selection of clothing, footwear, accessories, beauty products, and home decor for men, women, and children. </a:t>
            </a:r>
          </a:p>
        </p:txBody>
      </p:sp>
      <p:sp>
        <p:nvSpPr>
          <p:cNvPr id="19" name="TextBox 18">
            <a:extLst>
              <a:ext uri="{FF2B5EF4-FFF2-40B4-BE49-F238E27FC236}">
                <a16:creationId xmlns:a16="http://schemas.microsoft.com/office/drawing/2014/main" id="{814344D5-9F72-3EBE-D3E9-143C35A7ADB6}"/>
              </a:ext>
            </a:extLst>
          </p:cNvPr>
          <p:cNvSpPr txBox="1"/>
          <p:nvPr/>
        </p:nvSpPr>
        <p:spPr>
          <a:xfrm>
            <a:off x="3040378" y="4265158"/>
            <a:ext cx="6111240" cy="1446550"/>
          </a:xfrm>
          <a:prstGeom prst="rect">
            <a:avLst/>
          </a:prstGeom>
          <a:noFill/>
        </p:spPr>
        <p:txBody>
          <a:bodyPr wrap="square">
            <a:spAutoFit/>
          </a:bodyPr>
          <a:lstStyle/>
          <a:p>
            <a:pPr>
              <a:lnSpc>
                <a:spcPct val="100000"/>
              </a:lnSpc>
            </a:pPr>
            <a:r>
              <a:rPr lang="en-US" sz="2200" dirty="0">
                <a:ln>
                  <a:solidFill>
                    <a:schemeClr val="accent2">
                      <a:lumMod val="50000"/>
                    </a:schemeClr>
                  </a:solidFill>
                </a:ln>
                <a:solidFill>
                  <a:schemeClr val="tx1">
                    <a:lumMod val="95000"/>
                    <a:lumOff val="5000"/>
                  </a:schemeClr>
                </a:solidFill>
                <a:latin typeface="Times New Roman" panose="02020603050405020304" pitchFamily="18" charset="0"/>
                <a:cs typeface="Times New Roman" panose="02020603050405020304" pitchFamily="18" charset="0"/>
              </a:rPr>
              <a:t>The platform features over 5,000 domestic and international brands. In 2014, Myntra was acquired by Flipkart, one of India’s largest e-commerce companies.</a:t>
            </a:r>
          </a:p>
        </p:txBody>
      </p:sp>
      <p:pic>
        <p:nvPicPr>
          <p:cNvPr id="23" name="Picture 22">
            <a:extLst>
              <a:ext uri="{FF2B5EF4-FFF2-40B4-BE49-F238E27FC236}">
                <a16:creationId xmlns:a16="http://schemas.microsoft.com/office/drawing/2014/main" id="{CAA4900E-642B-CD64-A335-E778CB67E9F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55599" y1="10807" x2="42708" y2="11328"/>
                        <a14:foregroundMark x1="42708" y1="11328" x2="41276" y2="10938"/>
                        <a14:foregroundMark x1="59635" y1="14844" x2="59635" y2="14844"/>
                        <a14:foregroundMark x1="63021" y1="13802" x2="63021" y2="13802"/>
                        <a14:foregroundMark x1="64323" y1="13802" x2="64231" y2="14400"/>
                        <a14:foregroundMark x1="63021" y1="16536" x2="63021" y2="16536"/>
                        <a14:foregroundMark x1="63281" y1="20964" x2="63281" y2="20964"/>
                        <a14:foregroundMark x1="63802" y1="16667" x2="63802" y2="16667"/>
                        <a14:foregroundMark x1="63932" y1="15625" x2="63932" y2="15625"/>
                        <a14:foregroundMark x1="64453" y1="14974" x2="64453" y2="14974"/>
                        <a14:foregroundMark x1="64193" y1="16146" x2="64193" y2="16146"/>
                        <a14:foregroundMark x1="64453" y1="17448" x2="64453" y2="17448"/>
                        <a14:foregroundMark x1="64323" y1="16536" x2="64323" y2="16536"/>
                        <a14:foregroundMark x1="64193" y1="16146" x2="64193" y2="16146"/>
                        <a14:foregroundMark x1="64453" y1="15885" x2="64453" y2="15885"/>
                        <a14:foregroundMark x1="64844" y1="16406" x2="64844" y2="16406"/>
                        <a14:foregroundMark x1="64714" y1="15234" x2="63802" y2="18359"/>
                        <a14:foregroundMark x1="64323" y1="17839" x2="62500" y2="25391"/>
                        <a14:foregroundMark x1="68490" y1="39844" x2="68490" y2="39844"/>
                        <a14:foregroundMark x1="69401" y1="40755" x2="72526" y2="44401"/>
                        <a14:foregroundMark x1="71094" y1="42318" x2="66927" y2="38151"/>
                        <a14:backgroundMark x1="66146" y1="14974" x2="66406" y2="13932"/>
                        <a14:backgroundMark x1="65983" y1="15625" x2="66146" y2="14974"/>
                        <a14:backgroundMark x1="64402" y1="25841" x2="63411" y2="30339"/>
                        <a14:backgroundMark x1="63411" y1="30339" x2="64453" y2="33984"/>
                        <a14:backgroundMark x1="64974" y1="14714" x2="64974" y2="14714"/>
                        <a14:backgroundMark x1="65021" y1="14974" x2="64951" y2="15302"/>
                        <a14:backgroundMark x1="65104" y1="14583" x2="65021" y2="14974"/>
                      </a14:backgroundRemoval>
                    </a14:imgEffect>
                  </a14:imgLayer>
                </a14:imgProps>
              </a:ext>
              <a:ext uri="{28A0092B-C50C-407E-A947-70E740481C1C}">
                <a14:useLocalDpi xmlns:a14="http://schemas.microsoft.com/office/drawing/2010/main" val="0"/>
              </a:ext>
            </a:extLst>
          </a:blip>
          <a:stretch>
            <a:fillRect/>
          </a:stretch>
        </p:blipFill>
        <p:spPr>
          <a:xfrm>
            <a:off x="883921" y="1753493"/>
            <a:ext cx="2316480" cy="1924883"/>
          </a:xfrm>
          <a:prstGeom prst="rect">
            <a:avLst/>
          </a:prstGeom>
        </p:spPr>
      </p:pic>
      <p:pic>
        <p:nvPicPr>
          <p:cNvPr id="27" name="Picture 26">
            <a:extLst>
              <a:ext uri="{FF2B5EF4-FFF2-40B4-BE49-F238E27FC236}">
                <a16:creationId xmlns:a16="http://schemas.microsoft.com/office/drawing/2014/main" id="{3F286B4B-8D31-31BF-B356-A3721E7A6EF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163" b="89796" l="10000" r="90000">
                        <a14:foregroundMark x1="44918" y1="8163" x2="44918" y2="20700"/>
                        <a14:foregroundMark x1="65738" y1="27697" x2="62131" y2="32653"/>
                        <a14:foregroundMark x1="52459" y1="16035" x2="52459" y2="16035"/>
                        <a14:foregroundMark x1="66230" y1="26239" x2="66230" y2="26239"/>
                        <a14:foregroundMark x1="72787" y1="81924" x2="72787" y2="81924"/>
                      </a14:backgroundRemoval>
                    </a14:imgEffect>
                  </a14:imgLayer>
                </a14:imgProps>
              </a:ext>
              <a:ext uri="{28A0092B-C50C-407E-A947-70E740481C1C}">
                <a14:useLocalDpi xmlns:a14="http://schemas.microsoft.com/office/drawing/2010/main" val="0"/>
              </a:ext>
            </a:extLst>
          </a:blip>
          <a:srcRect l="7244" t="4040" r="17119" b="-4040"/>
          <a:stretch/>
        </p:blipFill>
        <p:spPr>
          <a:xfrm flipH="1">
            <a:off x="683339" y="5114820"/>
            <a:ext cx="2517062" cy="1871218"/>
          </a:xfrm>
          <a:prstGeom prst="rect">
            <a:avLst/>
          </a:prstGeom>
        </p:spPr>
      </p:pic>
      <p:pic>
        <p:nvPicPr>
          <p:cNvPr id="29" name="Picture 28">
            <a:extLst>
              <a:ext uri="{FF2B5EF4-FFF2-40B4-BE49-F238E27FC236}">
                <a16:creationId xmlns:a16="http://schemas.microsoft.com/office/drawing/2014/main" id="{7A9578F1-8784-2567-175A-C7CFB26623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93394" y="1926319"/>
            <a:ext cx="1486808" cy="1579230"/>
          </a:xfrm>
          <a:prstGeom prst="rect">
            <a:avLst/>
          </a:prstGeom>
        </p:spPr>
      </p:pic>
      <p:pic>
        <p:nvPicPr>
          <p:cNvPr id="31" name="Picture 30">
            <a:extLst>
              <a:ext uri="{FF2B5EF4-FFF2-40B4-BE49-F238E27FC236}">
                <a16:creationId xmlns:a16="http://schemas.microsoft.com/office/drawing/2014/main" id="{09FA2870-CE3A-3259-336F-95A5B00D026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 b="98091" l="2254" r="95255">
                        <a14:foregroundMark x1="45670" y1="4545" x2="50415" y2="17182"/>
                        <a14:foregroundMark x1="50415" y1="17182" x2="50059" y2="18545"/>
                        <a14:foregroundMark x1="61329" y1="3182" x2="37485" y2="3182"/>
                        <a14:foregroundMark x1="58837" y1="1364" x2="58837" y2="1364"/>
                        <a14:foregroundMark x1="58007" y1="1000" x2="37722" y2="1545"/>
                        <a14:foregroundMark x1="9609" y1="27545" x2="9253" y2="79727"/>
                        <a14:foregroundMark x1="9253" y1="79727" x2="9609" y2="81000"/>
                        <a14:foregroundMark x1="2254" y1="79455" x2="5813" y2="82000"/>
                        <a14:foregroundMark x1="64650" y1="70182" x2="67497" y2="84182"/>
                        <a14:foregroundMark x1="67497" y1="84182" x2="63820" y2="98364"/>
                        <a14:foregroundMark x1="63820" y1="98364" x2="38790" y2="94182"/>
                        <a14:foregroundMark x1="38790" y1="94182" x2="35706" y2="92000"/>
                        <a14:foregroundMark x1="47687" y1="98091" x2="47687" y2="98091"/>
                        <a14:foregroundMark x1="87070" y1="26364" x2="90866" y2="84182"/>
                        <a14:foregroundMark x1="95255" y1="80000" x2="95255" y2="80000"/>
                      </a14:backgroundRemoval>
                    </a14:imgEffect>
                  </a14:imgLayer>
                </a14:imgProps>
              </a:ext>
              <a:ext uri="{28A0092B-C50C-407E-A947-70E740481C1C}">
                <a14:useLocalDpi xmlns:a14="http://schemas.microsoft.com/office/drawing/2010/main" val="0"/>
              </a:ext>
            </a:extLst>
          </a:blip>
          <a:stretch>
            <a:fillRect/>
          </a:stretch>
        </p:blipFill>
        <p:spPr>
          <a:xfrm>
            <a:off x="10338250" y="5357189"/>
            <a:ext cx="1150160" cy="1500802"/>
          </a:xfrm>
          <a:prstGeom prst="rect">
            <a:avLst/>
          </a:prstGeom>
        </p:spPr>
      </p:pic>
      <p:pic>
        <p:nvPicPr>
          <p:cNvPr id="35" name="Picture 34">
            <a:extLst>
              <a:ext uri="{FF2B5EF4-FFF2-40B4-BE49-F238E27FC236}">
                <a16:creationId xmlns:a16="http://schemas.microsoft.com/office/drawing/2014/main" id="{38DFD421-24E3-CFDC-8A25-6D4DF4E3F3D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7094" b="94737" l="8621" r="90805">
                        <a14:foregroundMark x1="35920" y1="7551" x2="35920" y2="7551"/>
                        <a14:foregroundMark x1="65517" y1="7094" x2="65517" y2="7094"/>
                        <a14:foregroundMark x1="9195" y1="83524" x2="9195" y2="83524"/>
                        <a14:foregroundMark x1="37644" y1="91076" x2="57184" y2="89931"/>
                        <a14:foregroundMark x1="57184" y1="89931" x2="58046" y2="89931"/>
                        <a14:foregroundMark x1="53161" y1="94737" x2="53161" y2="94737"/>
                        <a14:foregroundMark x1="90805" y1="84211" x2="90805" y2="84211"/>
                      </a14:backgroundRemoval>
                    </a14:imgEffect>
                  </a14:imgLayer>
                </a14:imgProps>
              </a:ext>
              <a:ext uri="{28A0092B-C50C-407E-A947-70E740481C1C}">
                <a14:useLocalDpi xmlns:a14="http://schemas.microsoft.com/office/drawing/2010/main" val="0"/>
              </a:ext>
            </a:extLst>
          </a:blip>
          <a:stretch>
            <a:fillRect/>
          </a:stretch>
        </p:blipFill>
        <p:spPr>
          <a:xfrm>
            <a:off x="8793056" y="5215817"/>
            <a:ext cx="1698555" cy="1659813"/>
          </a:xfrm>
          <a:prstGeom prst="rect">
            <a:avLst/>
          </a:prstGeom>
        </p:spPr>
      </p:pic>
    </p:spTree>
    <p:extLst>
      <p:ext uri="{BB962C8B-B14F-4D97-AF65-F5344CB8AC3E}">
        <p14:creationId xmlns:p14="http://schemas.microsoft.com/office/powerpoint/2010/main" val="124110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CC030F-88E3-BC98-670B-83B596013F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7573"/>
            <a:ext cx="12192000" cy="5995532"/>
          </a:xfrm>
          <a:prstGeom prst="rect">
            <a:avLst/>
          </a:prstGeom>
        </p:spPr>
      </p:pic>
      <p:sp>
        <p:nvSpPr>
          <p:cNvPr id="8" name="Chord 7">
            <a:extLst>
              <a:ext uri="{FF2B5EF4-FFF2-40B4-BE49-F238E27FC236}">
                <a16:creationId xmlns:a16="http://schemas.microsoft.com/office/drawing/2014/main" id="{5A445233-0F87-445C-713B-7D50B1A7707D}"/>
              </a:ext>
            </a:extLst>
          </p:cNvPr>
          <p:cNvSpPr/>
          <p:nvPr/>
        </p:nvSpPr>
        <p:spPr>
          <a:xfrm>
            <a:off x="6490074" y="1042339"/>
            <a:ext cx="6310415" cy="5484174"/>
          </a:xfrm>
          <a:prstGeom prst="chor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3B2034A-016F-5BAB-358C-29E555DB0545}"/>
              </a:ext>
            </a:extLst>
          </p:cNvPr>
          <p:cNvSpPr/>
          <p:nvPr/>
        </p:nvSpPr>
        <p:spPr>
          <a:xfrm>
            <a:off x="0" y="-72312"/>
            <a:ext cx="12192000" cy="87988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indent="0">
              <a:buNone/>
            </a:pPr>
            <a:r>
              <a:rPr lang="en-US" sz="3600" b="1" dirty="0">
                <a:ln>
                  <a:solidFill>
                    <a:schemeClr val="accent2"/>
                  </a:solidFill>
                </a:ln>
                <a:solidFill>
                  <a:schemeClr val="accent2">
                    <a:lumMod val="40000"/>
                    <a:lumOff val="60000"/>
                  </a:schemeClr>
                </a:solidFill>
                <a:latin typeface="Times New Roman" panose="02020603050405020304" pitchFamily="18" charset="0"/>
                <a:cs typeface="Times New Roman" panose="02020603050405020304" pitchFamily="18" charset="0"/>
              </a:rPr>
              <a:t>Introduction to Myntra</a:t>
            </a:r>
          </a:p>
        </p:txBody>
      </p:sp>
      <p:sp>
        <p:nvSpPr>
          <p:cNvPr id="12" name="TextBox 11">
            <a:extLst>
              <a:ext uri="{FF2B5EF4-FFF2-40B4-BE49-F238E27FC236}">
                <a16:creationId xmlns:a16="http://schemas.microsoft.com/office/drawing/2014/main" id="{F65D4DAC-3371-9E9F-F5D9-31CBF3E9E0F0}"/>
              </a:ext>
            </a:extLst>
          </p:cNvPr>
          <p:cNvSpPr txBox="1"/>
          <p:nvPr/>
        </p:nvSpPr>
        <p:spPr>
          <a:xfrm>
            <a:off x="1329220" y="2184090"/>
            <a:ext cx="3838607" cy="2862322"/>
          </a:xfrm>
          <a:prstGeom prst="rect">
            <a:avLst/>
          </a:prstGeom>
          <a:noFill/>
        </p:spPr>
        <p:txBody>
          <a:bodyPr wrap="square">
            <a:spAutoFit/>
          </a:bodyPr>
          <a:lstStyle/>
          <a:p>
            <a:pPr lvl="3"/>
            <a:r>
              <a:rPr lang="en-US" sz="2800" b="1" u="sng" dirty="0">
                <a:latin typeface="Times New Roman" panose="02020603050405020304" pitchFamily="18" charset="0"/>
                <a:cs typeface="Times New Roman" panose="02020603050405020304" pitchFamily="18" charset="0"/>
              </a:rPr>
              <a:t>Social Media  </a:t>
            </a:r>
          </a:p>
          <a:p>
            <a:pPr marL="0" indent="0">
              <a:buNone/>
            </a:pPr>
            <a:endParaRPr lang="en-US" sz="2000" b="1"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Myntra leverages platforms like: </a:t>
            </a:r>
          </a:p>
          <a:p>
            <a:pPr marL="285750" indent="-285750">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Instagram</a:t>
            </a:r>
          </a:p>
          <a:p>
            <a:pPr marL="285750" indent="-285750">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Facebook </a:t>
            </a:r>
          </a:p>
          <a:p>
            <a:pPr marL="285750" indent="-285750">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Twitter</a:t>
            </a:r>
          </a:p>
          <a:p>
            <a:pPr marL="285750" indent="-285750">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You tube to engage with its audience.</a:t>
            </a:r>
          </a:p>
        </p:txBody>
      </p:sp>
      <p:pic>
        <p:nvPicPr>
          <p:cNvPr id="13" name="Picture 12">
            <a:extLst>
              <a:ext uri="{FF2B5EF4-FFF2-40B4-BE49-F238E27FC236}">
                <a16:creationId xmlns:a16="http://schemas.microsoft.com/office/drawing/2014/main" id="{B297E1CE-9263-C092-2B06-E87C5C286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857" y="2184090"/>
            <a:ext cx="796051" cy="796051"/>
          </a:xfrm>
          <a:prstGeom prst="rect">
            <a:avLst/>
          </a:prstGeom>
        </p:spPr>
      </p:pic>
      <p:pic>
        <p:nvPicPr>
          <p:cNvPr id="19" name="Picture 18">
            <a:extLst>
              <a:ext uri="{FF2B5EF4-FFF2-40B4-BE49-F238E27FC236}">
                <a16:creationId xmlns:a16="http://schemas.microsoft.com/office/drawing/2014/main" id="{D955EB6B-1B31-AE6E-4D07-1ADC76527A7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43484" y="-72313"/>
            <a:ext cx="5716303" cy="1100217"/>
          </a:xfrm>
          <a:prstGeom prst="rect">
            <a:avLst/>
          </a:prstGeom>
        </p:spPr>
      </p:pic>
      <p:sp>
        <p:nvSpPr>
          <p:cNvPr id="5" name="Frame 4">
            <a:extLst>
              <a:ext uri="{FF2B5EF4-FFF2-40B4-BE49-F238E27FC236}">
                <a16:creationId xmlns:a16="http://schemas.microsoft.com/office/drawing/2014/main" id="{F781E46F-BE52-2867-AE7E-6013978C358F}"/>
              </a:ext>
            </a:extLst>
          </p:cNvPr>
          <p:cNvSpPr/>
          <p:nvPr/>
        </p:nvSpPr>
        <p:spPr>
          <a:xfrm>
            <a:off x="0" y="845651"/>
            <a:ext cx="5781368" cy="5358581"/>
          </a:xfrm>
          <a:prstGeom prst="fram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dirty="0">
              <a:solidFill>
                <a:schemeClr val="tx1"/>
              </a:solidFill>
            </a:endParaRPr>
          </a:p>
        </p:txBody>
      </p:sp>
      <p:sp>
        <p:nvSpPr>
          <p:cNvPr id="4" name="Frame 3">
            <a:extLst>
              <a:ext uri="{FF2B5EF4-FFF2-40B4-BE49-F238E27FC236}">
                <a16:creationId xmlns:a16="http://schemas.microsoft.com/office/drawing/2014/main" id="{DFFC4655-4905-B99C-BD58-D0F376D55B94}"/>
              </a:ext>
            </a:extLst>
          </p:cNvPr>
          <p:cNvSpPr/>
          <p:nvPr/>
        </p:nvSpPr>
        <p:spPr>
          <a:xfrm>
            <a:off x="189530" y="1079562"/>
            <a:ext cx="5781368" cy="5451554"/>
          </a:xfrm>
          <a:prstGeom prst="fram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solidFill>
                <a:schemeClr val="tx1"/>
              </a:solidFill>
            </a:endParaRPr>
          </a:p>
        </p:txBody>
      </p:sp>
      <p:sp>
        <p:nvSpPr>
          <p:cNvPr id="6" name="Frame 5">
            <a:extLst>
              <a:ext uri="{FF2B5EF4-FFF2-40B4-BE49-F238E27FC236}">
                <a16:creationId xmlns:a16="http://schemas.microsoft.com/office/drawing/2014/main" id="{9D4CDF97-78FD-D3F3-447D-FF2C290FBFA5}"/>
              </a:ext>
            </a:extLst>
          </p:cNvPr>
          <p:cNvSpPr/>
          <p:nvPr/>
        </p:nvSpPr>
        <p:spPr>
          <a:xfrm>
            <a:off x="480398" y="1444524"/>
            <a:ext cx="5781368" cy="5358581"/>
          </a:xfrm>
          <a:prstGeom prst="fram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solidFill>
                <a:schemeClr val="tx1"/>
              </a:solidFill>
            </a:endParaRPr>
          </a:p>
        </p:txBody>
      </p:sp>
      <p:sp>
        <p:nvSpPr>
          <p:cNvPr id="7" name="Chord 6">
            <a:extLst>
              <a:ext uri="{FF2B5EF4-FFF2-40B4-BE49-F238E27FC236}">
                <a16:creationId xmlns:a16="http://schemas.microsoft.com/office/drawing/2014/main" id="{DE17B0C7-37CD-A6D1-E8DD-0F166438B826}"/>
              </a:ext>
            </a:extLst>
          </p:cNvPr>
          <p:cNvSpPr/>
          <p:nvPr/>
        </p:nvSpPr>
        <p:spPr>
          <a:xfrm>
            <a:off x="6819720" y="970022"/>
            <a:ext cx="5980769" cy="5484174"/>
          </a:xfrm>
          <a:prstGeom prst="chord">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1" name="Chord 10">
            <a:extLst>
              <a:ext uri="{FF2B5EF4-FFF2-40B4-BE49-F238E27FC236}">
                <a16:creationId xmlns:a16="http://schemas.microsoft.com/office/drawing/2014/main" id="{7D5AA6FC-CF15-1AF6-7F0F-92C6BD07976C}"/>
              </a:ext>
            </a:extLst>
          </p:cNvPr>
          <p:cNvSpPr/>
          <p:nvPr/>
        </p:nvSpPr>
        <p:spPr>
          <a:xfrm>
            <a:off x="7110588" y="845651"/>
            <a:ext cx="5980769" cy="5665222"/>
          </a:xfrm>
          <a:prstGeom prst="chord">
            <a:avLst/>
          </a:prstGeom>
        </p:spPr>
        <p:style>
          <a:lnRef idx="1">
            <a:schemeClr val="accent2"/>
          </a:lnRef>
          <a:fillRef idx="2">
            <a:schemeClr val="accent2"/>
          </a:fillRef>
          <a:effectRef idx="1">
            <a:schemeClr val="accent2"/>
          </a:effectRef>
          <a:fontRef idx="minor">
            <a:schemeClr val="dk1"/>
          </a:fontRef>
        </p:style>
        <p:txBody>
          <a:bodyPr rtlCol="0" anchor="ctr"/>
          <a:lstStyle/>
          <a:p>
            <a:pPr lvl="2"/>
            <a:r>
              <a:rPr lang="en-US" sz="3200" b="1" dirty="0">
                <a:solidFill>
                  <a:schemeClr val="accent6">
                    <a:lumMod val="50000"/>
                  </a:schemeClr>
                </a:solidFill>
                <a:latin typeface="Times New Roman" panose="02020603050405020304" pitchFamily="18" charset="0"/>
                <a:cs typeface="Times New Roman" panose="02020603050405020304" pitchFamily="18" charset="0"/>
              </a:rPr>
              <a:t> </a:t>
            </a:r>
            <a:r>
              <a:rPr lang="en-US" sz="2800" b="1" u="sng" dirty="0">
                <a:solidFill>
                  <a:schemeClr val="accent6">
                    <a:lumMod val="50000"/>
                  </a:schemeClr>
                </a:solidFill>
                <a:latin typeface="Times New Roman" panose="02020603050405020304" pitchFamily="18" charset="0"/>
                <a:cs typeface="Times New Roman" panose="02020603050405020304" pitchFamily="18" charset="0"/>
              </a:rPr>
              <a:t>Reviews </a:t>
            </a:r>
            <a:r>
              <a:rPr lang="en-US" b="1" u="sng" dirty="0">
                <a:solidFill>
                  <a:schemeClr val="accent6">
                    <a:lumMod val="50000"/>
                  </a:schemeClr>
                </a:solidFill>
                <a:latin typeface="Times New Roman" panose="02020603050405020304" pitchFamily="18" charset="0"/>
                <a:cs typeface="Times New Roman" panose="02020603050405020304" pitchFamily="18" charset="0"/>
              </a:rPr>
              <a:t> </a:t>
            </a:r>
            <a:r>
              <a:rPr lang="en-US" b="1" dirty="0">
                <a:solidFill>
                  <a:schemeClr val="accent6">
                    <a:lumMod val="50000"/>
                  </a:schemeClr>
                </a:solidFill>
                <a:latin typeface="Times New Roman" panose="02020603050405020304" pitchFamily="18" charset="0"/>
                <a:cs typeface="Times New Roman" panose="02020603050405020304" pitchFamily="18" charset="0"/>
              </a:rPr>
              <a:t> </a:t>
            </a:r>
          </a:p>
          <a:p>
            <a:pPr lvl="2"/>
            <a:endParaRPr lang="en-US" dirty="0">
              <a:solidFill>
                <a:schemeClr val="accent6">
                  <a:lumMod val="50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v"/>
            </a:pPr>
            <a:r>
              <a:rPr lang="en-US" sz="2000" dirty="0">
                <a:solidFill>
                  <a:schemeClr val="accent6">
                    <a:lumMod val="50000"/>
                  </a:schemeClr>
                </a:solidFill>
                <a:latin typeface="Times New Roman" panose="02020603050405020304" pitchFamily="18" charset="0"/>
                <a:cs typeface="Times New Roman" panose="02020603050405020304" pitchFamily="18" charset="0"/>
              </a:rPr>
              <a:t>Myntra Platform page</a:t>
            </a:r>
          </a:p>
          <a:p>
            <a:pPr marL="457200" indent="-457200">
              <a:buFont typeface="Wingdings" panose="05000000000000000000" pitchFamily="2" charset="2"/>
              <a:buChar char="v"/>
            </a:pPr>
            <a:r>
              <a:rPr lang="en-US" sz="2000" dirty="0">
                <a:solidFill>
                  <a:schemeClr val="accent6">
                    <a:lumMod val="50000"/>
                  </a:schemeClr>
                </a:solidFill>
                <a:latin typeface="Times New Roman" panose="02020603050405020304" pitchFamily="18" charset="0"/>
                <a:cs typeface="Times New Roman" panose="02020603050405020304" pitchFamily="18" charset="0"/>
              </a:rPr>
              <a:t>Social Media</a:t>
            </a:r>
          </a:p>
          <a:p>
            <a:pPr marL="457200" indent="-457200">
              <a:buFont typeface="Wingdings" panose="05000000000000000000" pitchFamily="2" charset="2"/>
              <a:buChar char="v"/>
            </a:pPr>
            <a:r>
              <a:rPr lang="en-US" sz="2000" dirty="0">
                <a:solidFill>
                  <a:schemeClr val="accent6">
                    <a:lumMod val="50000"/>
                  </a:schemeClr>
                </a:solidFill>
                <a:latin typeface="Times New Roman" panose="02020603050405020304" pitchFamily="18" charset="0"/>
                <a:cs typeface="Times New Roman" panose="02020603050405020304" pitchFamily="18" charset="0"/>
              </a:rPr>
              <a:t>Third-Party Review websites</a:t>
            </a:r>
          </a:p>
          <a:p>
            <a:pPr marL="457200" indent="-457200">
              <a:buFont typeface="Wingdings" panose="05000000000000000000" pitchFamily="2" charset="2"/>
              <a:buChar char="v"/>
            </a:pPr>
            <a:r>
              <a:rPr lang="en-US" sz="2000" dirty="0">
                <a:solidFill>
                  <a:schemeClr val="accent6">
                    <a:lumMod val="50000"/>
                  </a:schemeClr>
                </a:solidFill>
                <a:latin typeface="Times New Roman" panose="02020603050405020304" pitchFamily="18" charset="0"/>
                <a:cs typeface="Times New Roman" panose="02020603050405020304" pitchFamily="18" charset="0"/>
              </a:rPr>
              <a:t>App Stores</a:t>
            </a:r>
          </a:p>
          <a:p>
            <a:pPr marL="457200" indent="-457200">
              <a:buFont typeface="Wingdings" panose="05000000000000000000" pitchFamily="2" charset="2"/>
              <a:buChar char="v"/>
            </a:pPr>
            <a:r>
              <a:rPr lang="en-US" sz="2000" dirty="0">
                <a:solidFill>
                  <a:schemeClr val="accent6">
                    <a:lumMod val="50000"/>
                  </a:schemeClr>
                </a:solidFill>
                <a:latin typeface="Times New Roman" panose="02020603050405020304" pitchFamily="18" charset="0"/>
                <a:cs typeface="Times New Roman" panose="02020603050405020304" pitchFamily="18" charset="0"/>
              </a:rPr>
              <a:t>Discussion Forums</a:t>
            </a:r>
            <a:endParaRPr lang="en-IN" dirty="0">
              <a:solidFill>
                <a:schemeClr val="accent6">
                  <a:lumMod val="50000"/>
                </a:schemeClr>
              </a:solidFill>
            </a:endParaRPr>
          </a:p>
        </p:txBody>
      </p:sp>
      <p:pic>
        <p:nvPicPr>
          <p:cNvPr id="18" name="Picture 17">
            <a:extLst>
              <a:ext uri="{FF2B5EF4-FFF2-40B4-BE49-F238E27FC236}">
                <a16:creationId xmlns:a16="http://schemas.microsoft.com/office/drawing/2014/main" id="{216BBD3C-2EA8-BC28-4D4F-BA7E3617CAB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32889" y1="39111" x2="32889" y2="39111"/>
                        <a14:foregroundMark x1="32889" y1="39111" x2="32889" y2="39111"/>
                        <a14:foregroundMark x1="32889" y1="39111" x2="32889" y2="39111"/>
                        <a14:foregroundMark x1="32889" y1="39111" x2="32889" y2="39111"/>
                        <a14:foregroundMark x1="32889" y1="39111" x2="32889" y2="39111"/>
                        <a14:foregroundMark x1="33333" y1="36889" x2="33333" y2="36889"/>
                        <a14:foregroundMark x1="32000" y1="35556" x2="32000" y2="35556"/>
                        <a14:foregroundMark x1="37778" y1="37333" x2="37778" y2="37333"/>
                        <a14:foregroundMark x1="59556" y1="22222" x2="59556" y2="22222"/>
                        <a14:foregroundMark x1="76444" y1="39556" x2="76444" y2="39556"/>
                      </a14:backgroundRemoval>
                    </a14:imgEffect>
                  </a14:imgLayer>
                </a14:imgProps>
              </a:ext>
              <a:ext uri="{28A0092B-C50C-407E-A947-70E740481C1C}">
                <a14:useLocalDpi xmlns:a14="http://schemas.microsoft.com/office/drawing/2010/main" val="0"/>
              </a:ext>
            </a:extLst>
          </a:blip>
          <a:stretch>
            <a:fillRect/>
          </a:stretch>
        </p:blipFill>
        <p:spPr>
          <a:xfrm>
            <a:off x="8113493" y="2305742"/>
            <a:ext cx="988142" cy="988142"/>
          </a:xfrm>
          <a:prstGeom prst="rect">
            <a:avLst/>
          </a:prstGeom>
        </p:spPr>
      </p:pic>
    </p:spTree>
    <p:extLst>
      <p:ext uri="{BB962C8B-B14F-4D97-AF65-F5344CB8AC3E}">
        <p14:creationId xmlns:p14="http://schemas.microsoft.com/office/powerpoint/2010/main" val="3276856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F53364-748E-99EC-93CA-EAB00C5BB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9" y="958168"/>
            <a:ext cx="12205379" cy="5867581"/>
          </a:xfrm>
          <a:prstGeom prst="rect">
            <a:avLst/>
          </a:prstGeom>
        </p:spPr>
      </p:pic>
      <p:sp>
        <p:nvSpPr>
          <p:cNvPr id="3" name="Rectangle 2">
            <a:extLst>
              <a:ext uri="{FF2B5EF4-FFF2-40B4-BE49-F238E27FC236}">
                <a16:creationId xmlns:a16="http://schemas.microsoft.com/office/drawing/2014/main" id="{9F8F7FF2-76DF-5BDB-14B5-74687FA9915A}"/>
              </a:ext>
            </a:extLst>
          </p:cNvPr>
          <p:cNvSpPr/>
          <p:nvPr/>
        </p:nvSpPr>
        <p:spPr>
          <a:xfrm>
            <a:off x="-7530" y="11618"/>
            <a:ext cx="12191999" cy="946551"/>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indent="0">
              <a:buNone/>
            </a:pPr>
            <a:r>
              <a:rPr lang="en-US" sz="3200" b="1" dirty="0">
                <a:ln>
                  <a:solidFill>
                    <a:schemeClr val="accent4"/>
                  </a:solidFill>
                </a:ln>
                <a:solidFill>
                  <a:schemeClr val="accent3">
                    <a:lumMod val="50000"/>
                  </a:schemeClr>
                </a:solidFill>
                <a:latin typeface="Times New Roman" panose="02020603050405020304" pitchFamily="18" charset="0"/>
                <a:cs typeface="Times New Roman" panose="02020603050405020304" pitchFamily="18" charset="0"/>
              </a:rPr>
              <a:t>Market Trends &amp; Brand Perception</a:t>
            </a:r>
          </a:p>
        </p:txBody>
      </p:sp>
      <p:sp>
        <p:nvSpPr>
          <p:cNvPr id="6" name="TextBox 5">
            <a:extLst>
              <a:ext uri="{FF2B5EF4-FFF2-40B4-BE49-F238E27FC236}">
                <a16:creationId xmlns:a16="http://schemas.microsoft.com/office/drawing/2014/main" id="{F5CCDBB9-4143-297C-9A41-B7B1AEC752FE}"/>
              </a:ext>
            </a:extLst>
          </p:cNvPr>
          <p:cNvSpPr txBox="1"/>
          <p:nvPr/>
        </p:nvSpPr>
        <p:spPr>
          <a:xfrm>
            <a:off x="-1178661" y="340413"/>
            <a:ext cx="2558107" cy="1200329"/>
          </a:xfrm>
          <a:prstGeom prst="rect">
            <a:avLst/>
          </a:prstGeom>
          <a:noFill/>
        </p:spPr>
        <p:txBody>
          <a:bodyPr wrap="square">
            <a:spAutoFit/>
          </a:bodyPr>
          <a:lstStyle/>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	</a:t>
            </a:r>
          </a:p>
        </p:txBody>
      </p:sp>
      <p:pic>
        <p:nvPicPr>
          <p:cNvPr id="27" name="Picture 26">
            <a:extLst>
              <a:ext uri="{FF2B5EF4-FFF2-40B4-BE49-F238E27FC236}">
                <a16:creationId xmlns:a16="http://schemas.microsoft.com/office/drawing/2014/main" id="{83F90DA5-3DB8-1693-7E07-25EE79A3AAE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243484" y="-65216"/>
            <a:ext cx="5716303" cy="1100217"/>
          </a:xfrm>
          <a:prstGeom prst="rect">
            <a:avLst/>
          </a:prstGeom>
        </p:spPr>
      </p:pic>
      <p:sp>
        <p:nvSpPr>
          <p:cNvPr id="19" name="Flowchart: Delay 18">
            <a:extLst>
              <a:ext uri="{FF2B5EF4-FFF2-40B4-BE49-F238E27FC236}">
                <a16:creationId xmlns:a16="http://schemas.microsoft.com/office/drawing/2014/main" id="{9CA543B8-D417-4E0B-15A1-28309EC6DC89}"/>
              </a:ext>
            </a:extLst>
          </p:cNvPr>
          <p:cNvSpPr/>
          <p:nvPr/>
        </p:nvSpPr>
        <p:spPr>
          <a:xfrm>
            <a:off x="-13377" y="958168"/>
            <a:ext cx="5708121" cy="5899832"/>
          </a:xfrm>
          <a:prstGeom prst="flowChartDelay">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IN"/>
          </a:p>
        </p:txBody>
      </p:sp>
      <p:sp>
        <p:nvSpPr>
          <p:cNvPr id="4" name="Flowchart: Delay 3">
            <a:extLst>
              <a:ext uri="{FF2B5EF4-FFF2-40B4-BE49-F238E27FC236}">
                <a16:creationId xmlns:a16="http://schemas.microsoft.com/office/drawing/2014/main" id="{62A01CF4-69EA-FE84-4DDF-3FC51D8783DE}"/>
              </a:ext>
            </a:extLst>
          </p:cNvPr>
          <p:cNvSpPr/>
          <p:nvPr/>
        </p:nvSpPr>
        <p:spPr>
          <a:xfrm>
            <a:off x="7529" y="1035000"/>
            <a:ext cx="5154780" cy="5790749"/>
          </a:xfrm>
          <a:prstGeom prst="flowChartDelay">
            <a:avLst/>
          </a:prstGeom>
        </p:spPr>
        <p:style>
          <a:lnRef idx="1">
            <a:schemeClr val="accent4"/>
          </a:lnRef>
          <a:fillRef idx="2">
            <a:schemeClr val="accent4"/>
          </a:fillRef>
          <a:effectRef idx="1">
            <a:schemeClr val="accent4"/>
          </a:effectRef>
          <a:fontRef idx="minor">
            <a:schemeClr val="dk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r>
              <a:rPr lang="en-US" sz="3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Market Trends</a:t>
            </a:r>
          </a:p>
          <a:p>
            <a:endParaRPr lang="en-US" sz="32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Increased Focus on Sustainability</a:t>
            </a:r>
          </a:p>
          <a:p>
            <a:pPr marL="285750" indent="-285750">
              <a:buFont typeface="Wingdings" panose="05000000000000000000" pitchFamily="2" charset="2"/>
              <a:buChar char="v"/>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Growth in Private Labels </a:t>
            </a:r>
          </a:p>
          <a:p>
            <a:pPr marL="285750" indent="-285750">
              <a:buFont typeface="Wingdings" panose="05000000000000000000" pitchFamily="2" charset="2"/>
              <a:buChar char="v"/>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Personalization and AI</a:t>
            </a:r>
          </a:p>
          <a:p>
            <a:pPr marL="285750" indent="-285750">
              <a:buFont typeface="Wingdings" panose="05000000000000000000" pitchFamily="2" charset="2"/>
              <a:buChar char="v"/>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Influencer and celebrity collaborations </a:t>
            </a:r>
          </a:p>
          <a:p>
            <a:pPr marL="285750" indent="-285750">
              <a:buFont typeface="Wingdings" panose="05000000000000000000" pitchFamily="2" charset="2"/>
              <a:buChar char="v"/>
            </a:pPr>
            <a:r>
              <a:rPr lang="en-US" sz="24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Expansion of product categories</a:t>
            </a:r>
            <a:endParaRPr lang="en-IN" sz="2400" dirty="0">
              <a:ln w="0">
                <a:solidFill>
                  <a:srgbClr val="FF0000"/>
                </a:solidFill>
              </a:ln>
              <a:solidFill>
                <a:schemeClr val="tx1"/>
              </a:solidFill>
              <a:effectLst>
                <a:outerShdw blurRad="38100" dist="19050" dir="2700000" algn="tl" rotWithShape="0">
                  <a:schemeClr val="dk1">
                    <a:alpha val="40000"/>
                  </a:schemeClr>
                </a:outerShdw>
              </a:effectLst>
            </a:endParaRPr>
          </a:p>
        </p:txBody>
      </p:sp>
      <p:sp>
        <p:nvSpPr>
          <p:cNvPr id="21" name="Teardrop 20">
            <a:extLst>
              <a:ext uri="{FF2B5EF4-FFF2-40B4-BE49-F238E27FC236}">
                <a16:creationId xmlns:a16="http://schemas.microsoft.com/office/drawing/2014/main" id="{3DE8D0A1-DB74-8A1C-B148-3E318F3421DD}"/>
              </a:ext>
            </a:extLst>
          </p:cNvPr>
          <p:cNvSpPr/>
          <p:nvPr/>
        </p:nvSpPr>
        <p:spPr>
          <a:xfrm>
            <a:off x="6169195" y="958168"/>
            <a:ext cx="6015276" cy="5888214"/>
          </a:xfrm>
          <a:prstGeom prst="teardrop">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IN"/>
          </a:p>
        </p:txBody>
      </p:sp>
      <p:sp>
        <p:nvSpPr>
          <p:cNvPr id="22" name="Teardrop 21">
            <a:extLst>
              <a:ext uri="{FF2B5EF4-FFF2-40B4-BE49-F238E27FC236}">
                <a16:creationId xmlns:a16="http://schemas.microsoft.com/office/drawing/2014/main" id="{EF086CA0-2518-7655-488B-DE71D9FFAB3F}"/>
              </a:ext>
            </a:extLst>
          </p:cNvPr>
          <p:cNvSpPr/>
          <p:nvPr/>
        </p:nvSpPr>
        <p:spPr>
          <a:xfrm>
            <a:off x="6585995" y="958168"/>
            <a:ext cx="5573721" cy="5697275"/>
          </a:xfrm>
          <a:prstGeom prst="teardrop">
            <a:avLst/>
          </a:prstGeom>
        </p:spPr>
        <p:style>
          <a:lnRef idx="1">
            <a:schemeClr val="accent6"/>
          </a:lnRef>
          <a:fillRef idx="2">
            <a:schemeClr val="accent6"/>
          </a:fillRef>
          <a:effectRef idx="1">
            <a:schemeClr val="accent6"/>
          </a:effectRef>
          <a:fontRef idx="minor">
            <a:schemeClr val="dk1"/>
          </a:fontRef>
        </p:style>
        <p:txBody>
          <a:bodyPr rtlCol="0" anchor="ctr"/>
          <a:lstStyle/>
          <a:p>
            <a:pPr algn="r"/>
            <a:r>
              <a:rPr lang="en-US" sz="3200" b="1" dirty="0">
                <a:latin typeface="Times New Roman" panose="02020603050405020304" pitchFamily="18" charset="0"/>
                <a:cs typeface="Times New Roman" panose="02020603050405020304" pitchFamily="18" charset="0"/>
              </a:rPr>
              <a:t>    </a:t>
            </a:r>
            <a:r>
              <a:rPr lang="en-US" sz="3200" b="1" dirty="0">
                <a:ln>
                  <a:solidFill>
                    <a:schemeClr val="accent5">
                      <a:lumMod val="50000"/>
                    </a:schemeClr>
                  </a:solidFill>
                </a:ln>
                <a:latin typeface="Times New Roman" panose="02020603050405020304" pitchFamily="18" charset="0"/>
                <a:cs typeface="Times New Roman" panose="02020603050405020304" pitchFamily="18" charset="0"/>
              </a:rPr>
              <a:t>Brand perception</a:t>
            </a:r>
          </a:p>
          <a:p>
            <a:pPr algn="r"/>
            <a:endParaRPr lang="en-US" sz="3200" b="1" dirty="0">
              <a:ln>
                <a:solidFill>
                  <a:schemeClr val="accent5">
                    <a:lumMod val="50000"/>
                  </a:schemeClr>
                </a:solidFill>
              </a:ln>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en-US" sz="2400" dirty="0">
                <a:ln>
                  <a:solidFill>
                    <a:schemeClr val="accent5">
                      <a:lumMod val="50000"/>
                    </a:schemeClr>
                  </a:solidFill>
                </a:ln>
                <a:latin typeface="Times New Roman" panose="02020603050405020304" pitchFamily="18" charset="0"/>
                <a:cs typeface="Times New Roman" panose="02020603050405020304" pitchFamily="18" charset="0"/>
              </a:rPr>
              <a:t>Fashion Authority</a:t>
            </a:r>
          </a:p>
          <a:p>
            <a:pPr marL="285750" indent="-285750">
              <a:buFont typeface="Wingdings" panose="05000000000000000000" pitchFamily="2" charset="2"/>
              <a:buChar char="v"/>
            </a:pPr>
            <a:r>
              <a:rPr lang="en-US" sz="2400" dirty="0">
                <a:ln>
                  <a:solidFill>
                    <a:schemeClr val="accent5">
                      <a:lumMod val="50000"/>
                    </a:schemeClr>
                  </a:solidFill>
                </a:ln>
                <a:latin typeface="Times New Roman" panose="02020603050405020304" pitchFamily="18" charset="0"/>
                <a:cs typeface="Times New Roman" panose="02020603050405020304" pitchFamily="18" charset="0"/>
              </a:rPr>
              <a:t>Convenience and user experience </a:t>
            </a:r>
          </a:p>
          <a:p>
            <a:pPr marL="285750" indent="-285750">
              <a:buFont typeface="Wingdings" panose="05000000000000000000" pitchFamily="2" charset="2"/>
              <a:buChar char="v"/>
            </a:pPr>
            <a:r>
              <a:rPr lang="en-US" sz="2400" dirty="0">
                <a:ln>
                  <a:solidFill>
                    <a:schemeClr val="accent5">
                      <a:lumMod val="50000"/>
                    </a:schemeClr>
                  </a:solidFill>
                </a:ln>
                <a:latin typeface="Times New Roman" panose="02020603050405020304" pitchFamily="18" charset="0"/>
                <a:cs typeface="Times New Roman" panose="02020603050405020304" pitchFamily="18" charset="0"/>
              </a:rPr>
              <a:t>Discounts and Deals</a:t>
            </a:r>
          </a:p>
          <a:p>
            <a:pPr marL="285750" indent="-285750">
              <a:buFont typeface="Wingdings" panose="05000000000000000000" pitchFamily="2" charset="2"/>
              <a:buChar char="v"/>
            </a:pPr>
            <a:r>
              <a:rPr lang="en-US" sz="2400" dirty="0">
                <a:ln>
                  <a:solidFill>
                    <a:schemeClr val="accent5">
                      <a:lumMod val="50000"/>
                    </a:schemeClr>
                  </a:solidFill>
                </a:ln>
                <a:latin typeface="Times New Roman" panose="02020603050405020304" pitchFamily="18" charset="0"/>
                <a:cs typeface="Times New Roman" panose="02020603050405020304" pitchFamily="18" charset="0"/>
              </a:rPr>
              <a:t>Brand Collaboration </a:t>
            </a:r>
          </a:p>
          <a:p>
            <a:pPr marL="285750" indent="-285750">
              <a:buFont typeface="Wingdings" panose="05000000000000000000" pitchFamily="2" charset="2"/>
              <a:buChar char="v"/>
            </a:pPr>
            <a:r>
              <a:rPr lang="en-US" sz="2400" dirty="0">
                <a:ln>
                  <a:solidFill>
                    <a:schemeClr val="accent5">
                      <a:lumMod val="50000"/>
                    </a:schemeClr>
                  </a:solidFill>
                </a:ln>
                <a:latin typeface="Times New Roman" panose="02020603050405020304" pitchFamily="18" charset="0"/>
                <a:cs typeface="Times New Roman" panose="02020603050405020304" pitchFamily="18" charset="0"/>
              </a:rPr>
              <a:t>Quality concerns </a:t>
            </a:r>
          </a:p>
          <a:p>
            <a:pPr marL="285750" indent="-285750">
              <a:buFont typeface="Wingdings" panose="05000000000000000000" pitchFamily="2" charset="2"/>
              <a:buChar char="v"/>
            </a:pPr>
            <a:r>
              <a:rPr lang="en-US" sz="2400" dirty="0">
                <a:ln>
                  <a:solidFill>
                    <a:schemeClr val="accent5">
                      <a:lumMod val="50000"/>
                    </a:schemeClr>
                  </a:solidFill>
                </a:ln>
                <a:latin typeface="Times New Roman" panose="02020603050405020304" pitchFamily="18" charset="0"/>
                <a:cs typeface="Times New Roman" panose="02020603050405020304" pitchFamily="18" charset="0"/>
              </a:rPr>
              <a:t>Customer Service </a:t>
            </a:r>
          </a:p>
          <a:p>
            <a:pPr marL="285750" indent="-285750">
              <a:buFont typeface="Wingdings" panose="05000000000000000000" pitchFamily="2" charset="2"/>
              <a:buChar char="v"/>
            </a:pPr>
            <a:r>
              <a:rPr lang="en-US" sz="2400" dirty="0">
                <a:ln>
                  <a:solidFill>
                    <a:schemeClr val="accent5">
                      <a:lumMod val="50000"/>
                    </a:schemeClr>
                  </a:solidFill>
                </a:ln>
                <a:latin typeface="Times New Roman" panose="02020603050405020304" pitchFamily="18" charset="0"/>
                <a:cs typeface="Times New Roman" panose="02020603050405020304" pitchFamily="18" charset="0"/>
              </a:rPr>
              <a:t>Sustainability efforts</a:t>
            </a:r>
          </a:p>
        </p:txBody>
      </p:sp>
      <p:pic>
        <p:nvPicPr>
          <p:cNvPr id="16" name="Picture 15">
            <a:extLst>
              <a:ext uri="{FF2B5EF4-FFF2-40B4-BE49-F238E27FC236}">
                <a16:creationId xmlns:a16="http://schemas.microsoft.com/office/drawing/2014/main" id="{8BD3248C-49D6-B817-18DD-304AA7DBB7C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598" b="96552" l="2422" r="93772">
                        <a14:foregroundMark x1="53287" y1="5747" x2="53287" y2="5747"/>
                        <a14:foregroundMark x1="84775" y1="28161" x2="84775" y2="28161"/>
                        <a14:foregroundMark x1="85813" y1="53448" x2="85813" y2="53448"/>
                        <a14:foregroundMark x1="93772" y1="44828" x2="93772" y2="44828"/>
                        <a14:foregroundMark x1="89965" y1="68966" x2="89965" y2="68966"/>
                        <a14:foregroundMark x1="91003" y1="61494" x2="91003" y2="61494"/>
                        <a14:foregroundMark x1="19031" y1="89655" x2="19031" y2="89655"/>
                        <a14:foregroundMark x1="17301" y1="96552" x2="17301" y2="96552"/>
                        <a14:foregroundMark x1="2422" y1="42529" x2="2422" y2="42529"/>
                      </a14:backgroundRemoval>
                    </a14:imgEffect>
                  </a14:imgLayer>
                </a14:imgProps>
              </a:ext>
              <a:ext uri="{28A0092B-C50C-407E-A947-70E740481C1C}">
                <a14:useLocalDpi xmlns:a14="http://schemas.microsoft.com/office/drawing/2010/main" val="0"/>
              </a:ext>
            </a:extLst>
          </a:blip>
          <a:stretch>
            <a:fillRect/>
          </a:stretch>
        </p:blipFill>
        <p:spPr>
          <a:xfrm>
            <a:off x="7212602" y="1801375"/>
            <a:ext cx="892877" cy="787103"/>
          </a:xfrm>
          <a:prstGeom prst="rect">
            <a:avLst/>
          </a:prstGeom>
        </p:spPr>
      </p:pic>
      <p:pic>
        <p:nvPicPr>
          <p:cNvPr id="15" name="Picture 14">
            <a:extLst>
              <a:ext uri="{FF2B5EF4-FFF2-40B4-BE49-F238E27FC236}">
                <a16:creationId xmlns:a16="http://schemas.microsoft.com/office/drawing/2014/main" id="{2C876904-34B3-7424-BA61-98C0F629022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4000" b="99111" l="1778" r="97778">
                        <a14:foregroundMark x1="8889" y1="66667" x2="8889" y2="66667"/>
                        <a14:foregroundMark x1="2222" y1="71556" x2="2222" y2="71556"/>
                        <a14:foregroundMark x1="88889" y1="8444" x2="88889" y2="8444"/>
                        <a14:foregroundMark x1="92444" y1="8889" x2="92444" y2="8889"/>
                        <a14:foregroundMark x1="92000" y1="4000" x2="92000" y2="4000"/>
                        <a14:foregroundMark x1="97778" y1="14222" x2="97778" y2="14222"/>
                        <a14:foregroundMark x1="91556" y1="54667" x2="91556" y2="54667"/>
                        <a14:foregroundMark x1="76000" y1="64000" x2="76000" y2="64000"/>
                        <a14:foregroundMark x1="59556" y1="68000" x2="59556" y2="68000"/>
                        <a14:foregroundMark x1="59556" y1="68000" x2="59556" y2="68000"/>
                        <a14:foregroundMark x1="59556" y1="68000" x2="59556" y2="68000"/>
                        <a14:foregroundMark x1="57778" y1="62222" x2="57778" y2="62222"/>
                        <a14:foregroundMark x1="57778" y1="62222" x2="57778" y2="62222"/>
                        <a14:foregroundMark x1="51556" y1="75556" x2="51556" y2="75556"/>
                        <a14:foregroundMark x1="54667" y1="84889" x2="54667" y2="84889"/>
                        <a14:foregroundMark x1="53778" y1="99111" x2="53778" y2="99111"/>
                        <a14:foregroundMark x1="41778" y1="90222" x2="41778" y2="90222"/>
                        <a14:foregroundMark x1="45333" y1="96000" x2="45333" y2="96000"/>
                        <a14:foregroundMark x1="28444" y1="89778" x2="28444" y2="89778"/>
                        <a14:foregroundMark x1="20889" y1="84000" x2="20889" y2="84000"/>
                        <a14:foregroundMark x1="71556" y1="65333" x2="71556" y2="65333"/>
                        <a14:foregroundMark x1="91556" y1="44889" x2="91556" y2="44889"/>
                        <a14:foregroundMark x1="85778" y1="43111" x2="85778" y2="43111"/>
                        <a14:foregroundMark x1="91556" y1="44000" x2="91556" y2="44000"/>
                      </a14:backgroundRemoval>
                    </a14:imgEffect>
                  </a14:imgLayer>
                </a14:imgProps>
              </a:ext>
              <a:ext uri="{28A0092B-C50C-407E-A947-70E740481C1C}">
                <a14:useLocalDpi xmlns:a14="http://schemas.microsoft.com/office/drawing/2010/main" val="0"/>
              </a:ext>
            </a:extLst>
          </a:blip>
          <a:stretch>
            <a:fillRect/>
          </a:stretch>
        </p:blipFill>
        <p:spPr>
          <a:xfrm>
            <a:off x="32284" y="1801375"/>
            <a:ext cx="787103" cy="787103"/>
          </a:xfrm>
          <a:prstGeom prst="rect">
            <a:avLst/>
          </a:prstGeom>
        </p:spPr>
      </p:pic>
    </p:spTree>
    <p:extLst>
      <p:ext uri="{BB962C8B-B14F-4D97-AF65-F5344CB8AC3E}">
        <p14:creationId xmlns:p14="http://schemas.microsoft.com/office/powerpoint/2010/main" val="1187954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ED6EB-6E3C-E75F-388B-F3F3465B7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 y="958169"/>
            <a:ext cx="12199530" cy="5912877"/>
          </a:xfrm>
          <a:prstGeom prst="rect">
            <a:avLst/>
          </a:prstGeom>
        </p:spPr>
      </p:pic>
      <p:sp>
        <p:nvSpPr>
          <p:cNvPr id="12" name="Rectangle 11">
            <a:extLst>
              <a:ext uri="{FF2B5EF4-FFF2-40B4-BE49-F238E27FC236}">
                <a16:creationId xmlns:a16="http://schemas.microsoft.com/office/drawing/2014/main" id="{F2B4CDAE-8244-DFC6-F8A3-776245D6C5E6}"/>
              </a:ext>
            </a:extLst>
          </p:cNvPr>
          <p:cNvSpPr/>
          <p:nvPr/>
        </p:nvSpPr>
        <p:spPr>
          <a:xfrm>
            <a:off x="-7530" y="11618"/>
            <a:ext cx="12191999" cy="94655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marL="0" indent="0">
              <a:buNone/>
            </a:pPr>
            <a:r>
              <a:rPr lang="en-US" sz="3600" b="1" dirty="0">
                <a:ln>
                  <a:solidFill>
                    <a:schemeClr val="bg1">
                      <a:lumMod val="50000"/>
                    </a:schemeClr>
                  </a:solidFill>
                </a:ln>
                <a:solidFill>
                  <a:schemeClr val="accent5">
                    <a:lumMod val="75000"/>
                  </a:schemeClr>
                </a:solidFill>
                <a:latin typeface="Times New Roman" panose="02020603050405020304" pitchFamily="18" charset="0"/>
                <a:cs typeface="Times New Roman" panose="02020603050405020304" pitchFamily="18" charset="0"/>
              </a:rPr>
              <a:t>Myntra Reviews</a:t>
            </a:r>
          </a:p>
        </p:txBody>
      </p:sp>
      <p:sp>
        <p:nvSpPr>
          <p:cNvPr id="10" name="Parallelogram 9">
            <a:extLst>
              <a:ext uri="{FF2B5EF4-FFF2-40B4-BE49-F238E27FC236}">
                <a16:creationId xmlns:a16="http://schemas.microsoft.com/office/drawing/2014/main" id="{7305E995-6F06-1533-E2B3-E0B022538B72}"/>
              </a:ext>
            </a:extLst>
          </p:cNvPr>
          <p:cNvSpPr/>
          <p:nvPr/>
        </p:nvSpPr>
        <p:spPr>
          <a:xfrm>
            <a:off x="5565058" y="958169"/>
            <a:ext cx="6619411" cy="5888213"/>
          </a:xfrm>
          <a:prstGeom prst="parallelogram">
            <a:avLst/>
          </a:prstGeom>
          <a:ln w="38100">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indent="0">
              <a:buNone/>
            </a:pPr>
            <a:r>
              <a:rPr lang="en-US" sz="2300" b="1" dirty="0">
                <a:latin typeface="Times New Roman" panose="02020603050405020304" pitchFamily="18" charset="0"/>
                <a:cs typeface="Times New Roman" panose="02020603050405020304" pitchFamily="18" charset="0"/>
              </a:rPr>
              <a:t>    </a:t>
            </a:r>
            <a:r>
              <a:rPr lang="en-US" sz="2300" b="1" u="sng" dirty="0">
                <a:latin typeface="Times New Roman" panose="02020603050405020304" pitchFamily="18" charset="0"/>
                <a:cs typeface="Times New Roman" panose="02020603050405020304" pitchFamily="18" charset="0"/>
              </a:rPr>
              <a:t>Facebook Review</a:t>
            </a:r>
          </a:p>
          <a:p>
            <a:pPr marL="0" indent="0">
              <a:buNone/>
            </a:pPr>
            <a:r>
              <a:rPr lang="en-IN" sz="2000" b="1" dirty="0">
                <a:latin typeface="Times New Roman" panose="02020603050405020304" pitchFamily="18" charset="0"/>
                <a:cs typeface="Times New Roman" panose="02020603050405020304" pitchFamily="18" charset="0"/>
              </a:rPr>
              <a:t> </a:t>
            </a:r>
            <a:r>
              <a:rPr lang="en-IN" sz="2000" b="1" u="sng" dirty="0">
                <a:latin typeface="Times New Roman" panose="02020603050405020304" pitchFamily="18" charset="0"/>
                <a:cs typeface="Times New Roman" panose="02020603050405020304" pitchFamily="18" charset="0"/>
              </a:rPr>
              <a:t>Positive</a:t>
            </a:r>
            <a:r>
              <a:rPr lang="en-US" sz="2000" b="1" u="sng"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Customers often praise the variety of fashion products and regular discounts.</a:t>
            </a:r>
          </a:p>
          <a:p>
            <a:pPr marL="342900" indent="-342900">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Many uses highlight the easy navigation of the app and the prompt delivery of orders.</a:t>
            </a:r>
          </a:p>
          <a:p>
            <a:endParaRPr lang="en-IN" sz="2000" b="1" u="sng" dirty="0">
              <a:latin typeface="Times New Roman" panose="02020603050405020304" pitchFamily="18" charset="0"/>
              <a:cs typeface="Times New Roman" panose="02020603050405020304" pitchFamily="18" charset="0"/>
            </a:endParaRPr>
          </a:p>
          <a:p>
            <a:r>
              <a:rPr lang="en-IN" sz="2000" b="1" u="sng" dirty="0">
                <a:latin typeface="Times New Roman" panose="02020603050405020304" pitchFamily="18" charset="0"/>
                <a:cs typeface="Times New Roman" panose="02020603050405020304" pitchFamily="18" charset="0"/>
              </a:rPr>
              <a:t>Negative :</a:t>
            </a:r>
          </a:p>
          <a:p>
            <a:pPr marL="342900" indent="-342900">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Common complaints include poor customer service, delayed refunds and issues with order refunds.</a:t>
            </a:r>
          </a:p>
          <a:p>
            <a:pPr marL="342900" indent="-342900">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Some customers also reported receiving incorrect or defective products, with difficulties in getting replacements or refunds.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p>
        </p:txBody>
      </p:sp>
      <p:sp>
        <p:nvSpPr>
          <p:cNvPr id="13" name="Parallelogram 12">
            <a:extLst>
              <a:ext uri="{FF2B5EF4-FFF2-40B4-BE49-F238E27FC236}">
                <a16:creationId xmlns:a16="http://schemas.microsoft.com/office/drawing/2014/main" id="{A896CD59-2AB9-53A7-C235-4841855D2E16}"/>
              </a:ext>
            </a:extLst>
          </p:cNvPr>
          <p:cNvSpPr/>
          <p:nvPr/>
        </p:nvSpPr>
        <p:spPr>
          <a:xfrm>
            <a:off x="-7530" y="958169"/>
            <a:ext cx="6835050" cy="5981111"/>
          </a:xfrm>
          <a:prstGeom prst="parallelogram">
            <a:avLst/>
          </a:prstGeom>
          <a:ln w="38100">
            <a:solidFill>
              <a:srgbClr val="002060"/>
            </a:solidFill>
          </a:ln>
        </p:spPr>
        <p:style>
          <a:lnRef idx="1">
            <a:schemeClr val="accent5"/>
          </a:lnRef>
          <a:fillRef idx="2">
            <a:schemeClr val="accent5"/>
          </a:fillRef>
          <a:effectRef idx="1">
            <a:schemeClr val="accent5"/>
          </a:effectRef>
          <a:fontRef idx="minor">
            <a:schemeClr val="dk1"/>
          </a:fontRef>
        </p:style>
        <p:txBody>
          <a:bodyPr rtlCol="0" anchor="ctr"/>
          <a:lstStyle/>
          <a:p>
            <a:pPr marL="0" indent="0">
              <a:buNone/>
            </a:pPr>
            <a:r>
              <a:rPr lang="en-IN" sz="2300" b="1" dirty="0">
                <a:latin typeface="Times New Roman" panose="02020603050405020304" pitchFamily="18" charset="0"/>
                <a:cs typeface="Times New Roman" panose="02020603050405020304" pitchFamily="18" charset="0"/>
              </a:rPr>
              <a:t>     </a:t>
            </a:r>
            <a:r>
              <a:rPr lang="en-IN" sz="2300" b="1" u="sng" dirty="0">
                <a:latin typeface="Times New Roman" panose="02020603050405020304" pitchFamily="18" charset="0"/>
                <a:cs typeface="Times New Roman" panose="02020603050405020304" pitchFamily="18" charset="0"/>
              </a:rPr>
              <a:t>Google Review </a:t>
            </a:r>
          </a:p>
          <a:p>
            <a:pPr marL="0" indent="0">
              <a:buNone/>
            </a:pPr>
            <a:r>
              <a:rPr lang="en-IN" sz="2000" b="1" dirty="0">
                <a:latin typeface="Times New Roman" panose="02020603050405020304" pitchFamily="18" charset="0"/>
                <a:cs typeface="Times New Roman" panose="02020603050405020304" pitchFamily="18" charset="0"/>
              </a:rPr>
              <a:t>   </a:t>
            </a:r>
            <a:r>
              <a:rPr lang="en-IN" sz="2000" b="1" u="sng" dirty="0">
                <a:latin typeface="Times New Roman" panose="02020603050405020304" pitchFamily="18" charset="0"/>
                <a:cs typeface="Times New Roman" panose="02020603050405020304" pitchFamily="18" charset="0"/>
              </a:rPr>
              <a:t>Positive :</a:t>
            </a:r>
          </a:p>
          <a:p>
            <a:pPr>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Many users appreciate Myntra for its wide variety of products, easy-to-use app, and good discounts. </a:t>
            </a:r>
          </a:p>
          <a:p>
            <a:pPr>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Customers also commend the platform for providing experience, with a clean interface that makes shopping easy and enjoyable.</a:t>
            </a:r>
          </a:p>
          <a:p>
            <a:pPr marL="0" indent="0">
              <a:buNone/>
            </a:pPr>
            <a:r>
              <a:rPr lang="en-IN" sz="2100" b="1" u="sng" dirty="0">
                <a:latin typeface="Times New Roman" panose="02020603050405020304" pitchFamily="18" charset="0"/>
                <a:cs typeface="Times New Roman" panose="02020603050405020304" pitchFamily="18" charset="0"/>
              </a:rPr>
              <a:t>Negative :</a:t>
            </a:r>
          </a:p>
          <a:p>
            <a:pPr>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However, there are numerous complaints related to customer service, delivery issues, and product quality.</a:t>
            </a:r>
          </a:p>
          <a:p>
            <a:pPr>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Common negative experiences include receiving incorrect or damaged products, delayed refunds, and lack of responsiveness from customer support. </a:t>
            </a:r>
          </a:p>
          <a:p>
            <a:pPr>
              <a:buFont typeface="Wingdings" panose="05000000000000000000" pitchFamily="2" charset="2"/>
              <a:buChar char="v"/>
            </a:pPr>
            <a:r>
              <a:rPr lang="en-IN" sz="1800" dirty="0">
                <a:latin typeface="Times New Roman" panose="02020603050405020304" pitchFamily="18" charset="0"/>
                <a:cs typeface="Times New Roman" panose="02020603050405020304" pitchFamily="18" charset="0"/>
              </a:rPr>
              <a:t>Some users have reported fraudulent activities, such as receiving products without price tags and having their returns denied due to these issues.</a:t>
            </a:r>
          </a:p>
        </p:txBody>
      </p:sp>
      <p:pic>
        <p:nvPicPr>
          <p:cNvPr id="11" name="Picture 10">
            <a:extLst>
              <a:ext uri="{FF2B5EF4-FFF2-40B4-BE49-F238E27FC236}">
                <a16:creationId xmlns:a16="http://schemas.microsoft.com/office/drawing/2014/main" id="{0D7B94B0-97B2-8AE1-5D17-32461EFCD88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524" b="89881" l="6689" r="90970">
                        <a14:foregroundMark x1="21070" y1="21429" x2="21070" y2="21429"/>
                        <a14:foregroundMark x1="6689" y1="37500" x2="6689" y2="37500"/>
                        <a14:foregroundMark x1="33445" y1="37500" x2="33445" y2="37500"/>
                        <a14:foregroundMark x1="53177" y1="35119" x2="53177" y2="35119"/>
                        <a14:foregroundMark x1="65886" y1="35119" x2="65886" y2="35119"/>
                        <a14:foregroundMark x1="77592" y1="26786" x2="77592" y2="26786"/>
                        <a14:foregroundMark x1="83612" y1="37500" x2="83612" y2="37500"/>
                        <a14:foregroundMark x1="61873" y1="83929" x2="61873" y2="83929"/>
                        <a14:foregroundMark x1="68562" y1="82143" x2="68562" y2="82143"/>
                        <a14:foregroundMark x1="76254" y1="83929" x2="76254" y2="83929"/>
                        <a14:foregroundMark x1="83612" y1="83929" x2="83612" y2="83929"/>
                        <a14:foregroundMark x1="90970" y1="82738" x2="90970" y2="82738"/>
                      </a14:backgroundRemoval>
                    </a14:imgEffect>
                  </a14:imgLayer>
                </a14:imgProps>
              </a:ext>
              <a:ext uri="{28A0092B-C50C-407E-A947-70E740481C1C}">
                <a14:useLocalDpi xmlns:a14="http://schemas.microsoft.com/office/drawing/2010/main" val="0"/>
              </a:ext>
            </a:extLst>
          </a:blip>
          <a:stretch>
            <a:fillRect/>
          </a:stretch>
        </p:blipFill>
        <p:spPr>
          <a:xfrm>
            <a:off x="3455694" y="933505"/>
            <a:ext cx="2847975" cy="946551"/>
          </a:xfrm>
          <a:prstGeom prst="rect">
            <a:avLst/>
          </a:prstGeom>
        </p:spPr>
      </p:pic>
      <p:pic>
        <p:nvPicPr>
          <p:cNvPr id="17" name="Picture 16">
            <a:extLst>
              <a:ext uri="{FF2B5EF4-FFF2-40B4-BE49-F238E27FC236}">
                <a16:creationId xmlns:a16="http://schemas.microsoft.com/office/drawing/2014/main" id="{66AFE547-F09C-FEAD-C11D-89FB2640802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625" r="98828">
                        <a14:foregroundMark x1="6016" y1="45938" x2="6016" y2="45938"/>
                        <a14:foregroundMark x1="6328" y1="45625" x2="6328" y2="45625"/>
                        <a14:foregroundMark x1="4297" y1="40313" x2="6641" y2="64844"/>
                        <a14:foregroundMark x1="6641" y1="64844" x2="6563" y2="65625"/>
                        <a14:foregroundMark x1="781" y1="46875" x2="781" y2="46875"/>
                        <a14:foregroundMark x1="16328" y1="48125" x2="16328" y2="48125"/>
                        <a14:foregroundMark x1="29922" y1="47813" x2="29922" y2="47813"/>
                        <a14:foregroundMark x1="38281" y1="47031" x2="38281" y2="47031"/>
                        <a14:foregroundMark x1="69453" y1="44063" x2="69453" y2="44063"/>
                        <a14:foregroundMark x1="78203" y1="47969" x2="78203" y2="47969"/>
                        <a14:foregroundMark x1="90156" y1="43125" x2="90156" y2="43125"/>
                        <a14:foregroundMark x1="95469" y1="50781" x2="95469" y2="50313"/>
                        <a14:foregroundMark x1="98828" y1="45469" x2="98828" y2="45469"/>
                      </a14:backgroundRemoval>
                    </a14:imgEffect>
                  </a14:imgLayer>
                </a14:imgProps>
              </a:ext>
              <a:ext uri="{28A0092B-C50C-407E-A947-70E740481C1C}">
                <a14:useLocalDpi xmlns:a14="http://schemas.microsoft.com/office/drawing/2010/main" val="0"/>
              </a:ext>
            </a:extLst>
          </a:blip>
          <a:srcRect t="29705" b="26754"/>
          <a:stretch/>
        </p:blipFill>
        <p:spPr>
          <a:xfrm>
            <a:off x="9392552" y="982833"/>
            <a:ext cx="2586088" cy="712829"/>
          </a:xfrm>
          <a:prstGeom prst="rect">
            <a:avLst/>
          </a:prstGeom>
        </p:spPr>
      </p:pic>
      <p:pic>
        <p:nvPicPr>
          <p:cNvPr id="20" name="Picture 19">
            <a:extLst>
              <a:ext uri="{FF2B5EF4-FFF2-40B4-BE49-F238E27FC236}">
                <a16:creationId xmlns:a16="http://schemas.microsoft.com/office/drawing/2014/main" id="{40527DF1-E14F-0B8C-B07F-16DA3CB2D45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62218" y="11617"/>
            <a:ext cx="5716303" cy="933224"/>
          </a:xfrm>
          <a:prstGeom prst="rect">
            <a:avLst/>
          </a:prstGeom>
        </p:spPr>
      </p:pic>
    </p:spTree>
    <p:extLst>
      <p:ext uri="{BB962C8B-B14F-4D97-AF65-F5344CB8AC3E}">
        <p14:creationId xmlns:p14="http://schemas.microsoft.com/office/powerpoint/2010/main" val="2003702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F2F9316-11BC-3CA2-1A7C-492303A9F663}"/>
              </a:ext>
            </a:extLst>
          </p:cNvPr>
          <p:cNvPicPr>
            <a:picLocks noChangeAspect="1"/>
          </p:cNvPicPr>
          <p:nvPr/>
        </p:nvPicPr>
        <p:blipFill>
          <a:blip r:embed="rId3">
            <a:extLst>
              <a:ext uri="{28A0092B-C50C-407E-A947-70E740481C1C}">
                <a14:useLocalDpi xmlns:a14="http://schemas.microsoft.com/office/drawing/2010/main" val="0"/>
              </a:ext>
            </a:extLst>
          </a:blip>
          <a:srcRect l="7500" t="8374" r="14600" b="20456"/>
          <a:stretch/>
        </p:blipFill>
        <p:spPr>
          <a:xfrm>
            <a:off x="25465" y="872180"/>
            <a:ext cx="12166535" cy="5914199"/>
          </a:xfrm>
          <a:prstGeom prst="rect">
            <a:avLst/>
          </a:prstGeom>
        </p:spPr>
      </p:pic>
      <p:sp>
        <p:nvSpPr>
          <p:cNvPr id="2" name="Title 1">
            <a:extLst>
              <a:ext uri="{FF2B5EF4-FFF2-40B4-BE49-F238E27FC236}">
                <a16:creationId xmlns:a16="http://schemas.microsoft.com/office/drawing/2014/main" id="{419E631B-D9A7-F3D0-A928-9797B4B4A018}"/>
              </a:ext>
            </a:extLst>
          </p:cNvPr>
          <p:cNvSpPr>
            <a:spLocks noGrp="1"/>
          </p:cNvSpPr>
          <p:nvPr>
            <p:ph type="title"/>
          </p:nvPr>
        </p:nvSpPr>
        <p:spPr>
          <a:xfrm>
            <a:off x="3184730" y="3588031"/>
            <a:ext cx="6414256" cy="1407972"/>
          </a:xfrm>
        </p:spPr>
        <p:txBody>
          <a:bodyPr>
            <a:noAutofit/>
          </a:bodyPr>
          <a:lstStyle/>
          <a:p>
            <a:br>
              <a:rPr lang="en-US" sz="1800" dirty="0">
                <a:latin typeface="Times New Roman" panose="02020603050405020304" pitchFamily="18" charset="0"/>
                <a:cs typeface="Times New Roman" panose="02020603050405020304" pitchFamily="18" charset="0"/>
              </a:rPr>
            </a:br>
            <a:r>
              <a:rPr lang="en-US" sz="1800" b="1" u="sng" dirty="0">
                <a:latin typeface="Times New Roman" panose="02020603050405020304" pitchFamily="18" charset="0"/>
                <a:cs typeface="Times New Roman" panose="02020603050405020304" pitchFamily="18" charset="0"/>
              </a:rPr>
              <a:t>Online Shopping hashtags :</a:t>
            </a:r>
            <a:br>
              <a:rPr lang="en-US" sz="18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#onlineshopping #fashion #onlineshop #shopping #style #onlinestore #online #instafashion #ootd #fashionblogger #onlineboutique #love #instagood #fashionista #instagram #shoppingonline #fashionstyle #sale #trending #shop #like #dress #follow #shoponline #accessories #handmade #clothing #bhfyp #smallbusiness #saree </a:t>
            </a:r>
            <a:br>
              <a:rPr lang="en-IN" sz="1800" dirty="0">
                <a:latin typeface="Times New Roman" panose="02020603050405020304" pitchFamily="18" charset="0"/>
                <a:cs typeface="Times New Roman" panose="02020603050405020304" pitchFamily="18" charset="0"/>
              </a:rPr>
            </a:br>
            <a:br>
              <a:rPr lang="en-IN" sz="1400" dirty="0">
                <a:latin typeface="Times New Roman" panose="02020603050405020304" pitchFamily="18" charset="0"/>
                <a:cs typeface="Times New Roman" panose="02020603050405020304" pitchFamily="18" charset="0"/>
              </a:rPr>
            </a:br>
            <a:endParaRPr lang="en-IN"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EA8B8C9-D1E8-895A-4446-9A0E1533963A}"/>
              </a:ext>
            </a:extLst>
          </p:cNvPr>
          <p:cNvSpPr txBox="1"/>
          <p:nvPr/>
        </p:nvSpPr>
        <p:spPr>
          <a:xfrm>
            <a:off x="3184730" y="2418198"/>
            <a:ext cx="6414257" cy="1231106"/>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Myntra hashtags : </a:t>
            </a:r>
            <a:br>
              <a:rPr lang="en-IN" sz="40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#myntra #amazon #flipkart #fashion #onlineshopping #india #myntrafashion #instagram #shopping #fashionblogger #instafashion #ootd #instagood #ajio #style #love #photography #model #sale #trending #amazonfashion #snapdeal #amazonindia #instadaily #fashionstyle #paytm #amazondeals #indianfashion #saree #indianwear </a:t>
            </a:r>
            <a:endParaRPr lang="en-IN"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27B07B1-AC66-7EC4-9A86-7CA24089FE43}"/>
              </a:ext>
            </a:extLst>
          </p:cNvPr>
          <p:cNvSpPr txBox="1"/>
          <p:nvPr/>
        </p:nvSpPr>
        <p:spPr>
          <a:xfrm>
            <a:off x="3184729" y="4723936"/>
            <a:ext cx="6400800" cy="1261884"/>
          </a:xfrm>
          <a:prstGeom prst="rect">
            <a:avLst/>
          </a:prstGeom>
          <a:noFill/>
        </p:spPr>
        <p:txBody>
          <a:bodyPr wrap="square">
            <a:spAutoFit/>
          </a:bodyPr>
          <a:lstStyle/>
          <a:p>
            <a:r>
              <a:rPr lang="en-IN" b="1" u="sng" dirty="0">
                <a:latin typeface="Times New Roman" panose="02020603050405020304" pitchFamily="18" charset="0"/>
                <a:cs typeface="Times New Roman" panose="02020603050405020304" pitchFamily="18" charset="0"/>
              </a:rPr>
              <a:t>Fashion hashtags : </a:t>
            </a:r>
            <a:br>
              <a:rPr lang="en-IN" sz="18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#fashion #style #love #instagood #photography #like #beautiful #photooftheday #instagram #model #follow #ootd #fashionstyle #beauty #art #fashionblogger #picoftheday #moda #fashionista #instadaily #bhfyp #happy #instafashion #cute #likeforlikes #followme #shopping #smile #makeup #instalike </a:t>
            </a:r>
            <a:endParaRPr lang="en-IN"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4410FED5-EB32-2580-381F-59182EBD3A60}"/>
              </a:ext>
            </a:extLst>
          </p:cNvPr>
          <p:cNvSpPr/>
          <p:nvPr/>
        </p:nvSpPr>
        <p:spPr>
          <a:xfrm>
            <a:off x="12732" y="0"/>
            <a:ext cx="12166535" cy="8721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4000" b="1" dirty="0">
                <a:ln>
                  <a:solidFill>
                    <a:srgbClr val="7030A0"/>
                  </a:solidFill>
                </a:ln>
                <a:solidFill>
                  <a:srgbClr val="FD0BEC"/>
                </a:solidFill>
                <a:latin typeface="Times New Roman" panose="02020603050405020304" pitchFamily="18" charset="0"/>
                <a:cs typeface="Times New Roman" panose="02020603050405020304" pitchFamily="18" charset="0"/>
              </a:rPr>
              <a:t>Myntra Hashtags</a:t>
            </a:r>
            <a:endParaRPr lang="en-IN" sz="4000" b="1" dirty="0">
              <a:ln>
                <a:solidFill>
                  <a:srgbClr val="7030A0"/>
                </a:solidFill>
              </a:ln>
              <a:solidFill>
                <a:srgbClr val="FD0BEC"/>
              </a:solidFill>
              <a:latin typeface="Times New Roman" panose="02020603050405020304" pitchFamily="18" charset="0"/>
              <a:cs typeface="Times New Roman" panose="02020603050405020304" pitchFamily="18" charset="0"/>
            </a:endParaRPr>
          </a:p>
        </p:txBody>
      </p:sp>
      <p:pic>
        <p:nvPicPr>
          <p:cNvPr id="23" name="Picture 22">
            <a:extLst>
              <a:ext uri="{FF2B5EF4-FFF2-40B4-BE49-F238E27FC236}">
                <a16:creationId xmlns:a16="http://schemas.microsoft.com/office/drawing/2014/main" id="{7384A413-C0FA-CF6B-C60F-91E41E55806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91859" y="-72498"/>
            <a:ext cx="5716303" cy="1100217"/>
          </a:xfrm>
          <a:prstGeom prst="rect">
            <a:avLst/>
          </a:prstGeom>
        </p:spPr>
      </p:pic>
    </p:spTree>
    <p:extLst>
      <p:ext uri="{BB962C8B-B14F-4D97-AF65-F5344CB8AC3E}">
        <p14:creationId xmlns:p14="http://schemas.microsoft.com/office/powerpoint/2010/main" val="305834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4CA11E-FFC6-7729-E685-34C11C187C8A}"/>
              </a:ext>
            </a:extLst>
          </p:cNvPr>
          <p:cNvPicPr>
            <a:picLocks noChangeAspect="1"/>
          </p:cNvPicPr>
          <p:nvPr/>
        </p:nvPicPr>
        <p:blipFill>
          <a:blip r:embed="rId2">
            <a:extLst>
              <a:ext uri="{28A0092B-C50C-407E-A947-70E740481C1C}">
                <a14:useLocalDpi xmlns:a14="http://schemas.microsoft.com/office/drawing/2010/main" val="0"/>
              </a:ext>
            </a:extLst>
          </a:blip>
          <a:srcRect t="3882"/>
          <a:stretch/>
        </p:blipFill>
        <p:spPr>
          <a:xfrm>
            <a:off x="0" y="798356"/>
            <a:ext cx="12192000" cy="6059644"/>
          </a:xfrm>
          <a:prstGeom prst="rect">
            <a:avLst/>
          </a:prstGeom>
        </p:spPr>
      </p:pic>
      <p:sp>
        <p:nvSpPr>
          <p:cNvPr id="12" name="Rectangle 11">
            <a:extLst>
              <a:ext uri="{FF2B5EF4-FFF2-40B4-BE49-F238E27FC236}">
                <a16:creationId xmlns:a16="http://schemas.microsoft.com/office/drawing/2014/main" id="{BD5DF8A6-681A-FB52-4DC5-442079F80B15}"/>
              </a:ext>
            </a:extLst>
          </p:cNvPr>
          <p:cNvSpPr/>
          <p:nvPr/>
        </p:nvSpPr>
        <p:spPr>
          <a:xfrm>
            <a:off x="0" y="-83065"/>
            <a:ext cx="12192000" cy="944678"/>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r>
              <a:rPr lang="en-US" sz="3200" b="1" dirty="0">
                <a:ln>
                  <a:solidFill>
                    <a:schemeClr val="tx1">
                      <a:lumMod val="95000"/>
                      <a:lumOff val="5000"/>
                    </a:schemeClr>
                  </a:solidFill>
                </a:ln>
                <a:solidFill>
                  <a:schemeClr val="accent1">
                    <a:lumMod val="50000"/>
                  </a:schemeClr>
                </a:solidFill>
                <a:latin typeface="Times New Roman" panose="02020603050405020304" pitchFamily="18" charset="0"/>
                <a:cs typeface="Times New Roman" panose="02020603050405020304" pitchFamily="18" charset="0"/>
              </a:rPr>
              <a:t>Customer Sentiment Analysis</a:t>
            </a:r>
            <a:endParaRPr lang="en-IN" sz="3200" b="1" dirty="0">
              <a:ln>
                <a:solidFill>
                  <a:schemeClr val="tx1">
                    <a:lumMod val="95000"/>
                    <a:lumOff val="5000"/>
                  </a:schemeClr>
                </a:solidFill>
              </a:ln>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4275F765-3037-BE54-AC22-20476BEF1AB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475697" y="-51962"/>
            <a:ext cx="5716303" cy="913575"/>
          </a:xfrm>
          <a:prstGeom prst="rect">
            <a:avLst/>
          </a:prstGeom>
        </p:spPr>
      </p:pic>
      <p:sp>
        <p:nvSpPr>
          <p:cNvPr id="3" name="Oval 2">
            <a:extLst>
              <a:ext uri="{FF2B5EF4-FFF2-40B4-BE49-F238E27FC236}">
                <a16:creationId xmlns:a16="http://schemas.microsoft.com/office/drawing/2014/main" id="{0976C4FD-4F38-07A1-4C38-E71C1B4C3C86}"/>
              </a:ext>
            </a:extLst>
          </p:cNvPr>
          <p:cNvSpPr/>
          <p:nvPr/>
        </p:nvSpPr>
        <p:spPr>
          <a:xfrm>
            <a:off x="8016240" y="1473200"/>
            <a:ext cx="4175760" cy="524209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r>
              <a:rPr lang="en-IN" sz="2400" b="1" dirty="0">
                <a:latin typeface="Times New Roman" panose="02020603050405020304" pitchFamily="18" charset="0"/>
                <a:cs typeface="Times New Roman" panose="02020603050405020304" pitchFamily="18" charset="0"/>
              </a:rPr>
              <a:t>Negative Sentiment</a:t>
            </a:r>
          </a:p>
          <a:p>
            <a:endParaRPr lang="en-IN" sz="2400" b="1"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     Negative feedback reflects customer dissatisfaction, usually due to issues with product quality, delivery, customer service, or overall experience. These reviews often highlight frustrations or problems customers encountered during their shopping journey.</a:t>
            </a:r>
          </a:p>
        </p:txBody>
      </p:sp>
      <p:sp>
        <p:nvSpPr>
          <p:cNvPr id="5" name="Oval 4">
            <a:extLst>
              <a:ext uri="{FF2B5EF4-FFF2-40B4-BE49-F238E27FC236}">
                <a16:creationId xmlns:a16="http://schemas.microsoft.com/office/drawing/2014/main" id="{E4E17E9A-B9B5-DD68-5D9B-9FCCE2FA602C}"/>
              </a:ext>
            </a:extLst>
          </p:cNvPr>
          <p:cNvSpPr/>
          <p:nvPr/>
        </p:nvSpPr>
        <p:spPr>
          <a:xfrm>
            <a:off x="121920" y="1473200"/>
            <a:ext cx="4409440" cy="524209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Positive Sentiment </a:t>
            </a: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Reviews or posts with positive sentiment reflect customer satisfaction and appreciation. Customers praise product quality, timely delivery, customer support, and their overall shopping experience</a:t>
            </a:r>
            <a:r>
              <a:rPr lang="en-IN" dirty="0">
                <a:latin typeface="Times New Roman" panose="02020603050405020304" pitchFamily="18" charset="0"/>
                <a:cs typeface="Times New Roman" panose="02020603050405020304" pitchFamily="18" charset="0"/>
              </a:rPr>
              <a:t>.</a:t>
            </a:r>
          </a:p>
        </p:txBody>
      </p:sp>
      <p:sp>
        <p:nvSpPr>
          <p:cNvPr id="6" name="Oval 5">
            <a:extLst>
              <a:ext uri="{FF2B5EF4-FFF2-40B4-BE49-F238E27FC236}">
                <a16:creationId xmlns:a16="http://schemas.microsoft.com/office/drawing/2014/main" id="{2CD2FD18-ACBE-F2B1-7E82-E5641672B2BC}"/>
              </a:ext>
            </a:extLst>
          </p:cNvPr>
          <p:cNvSpPr/>
          <p:nvPr/>
        </p:nvSpPr>
        <p:spPr>
          <a:xfrm>
            <a:off x="3982720" y="1473200"/>
            <a:ext cx="4561840" cy="5242095"/>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r>
              <a:rPr lang="en-IN" sz="2400" b="1" dirty="0">
                <a:latin typeface="Times New Roman" panose="02020603050405020304" pitchFamily="18" charset="0"/>
                <a:cs typeface="Times New Roman" panose="02020603050405020304" pitchFamily="18" charset="0"/>
              </a:rPr>
              <a:t>Neutral Sentiment</a:t>
            </a:r>
          </a:p>
          <a:p>
            <a:endParaRPr lang="en-IN" sz="2400" b="1"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Neutral Feedback indicates that customers had an average or acceptable experience. The feedback is often balanced, neither strongly positive nor strongly negative. It might also contain suggestions for improvement.</a:t>
            </a:r>
          </a:p>
        </p:txBody>
      </p:sp>
    </p:spTree>
    <p:extLst>
      <p:ext uri="{BB962C8B-B14F-4D97-AF65-F5344CB8AC3E}">
        <p14:creationId xmlns:p14="http://schemas.microsoft.com/office/powerpoint/2010/main" val="3971819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C16BC5-DC34-A078-1620-797A40096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9288"/>
            <a:ext cx="12192000" cy="5938711"/>
          </a:xfrm>
          <a:prstGeom prst="rect">
            <a:avLst/>
          </a:prstGeom>
          <a:ln w="38100">
            <a:solidFill>
              <a:schemeClr val="bg1">
                <a:lumMod val="95000"/>
              </a:schemeClr>
            </a:solidFill>
          </a:ln>
        </p:spPr>
      </p:pic>
      <p:sp>
        <p:nvSpPr>
          <p:cNvPr id="11" name="Rectangle 10">
            <a:extLst>
              <a:ext uri="{FF2B5EF4-FFF2-40B4-BE49-F238E27FC236}">
                <a16:creationId xmlns:a16="http://schemas.microsoft.com/office/drawing/2014/main" id="{5FD0100D-294E-FCC2-690B-D4D994E5DF1E}"/>
              </a:ext>
            </a:extLst>
          </p:cNvPr>
          <p:cNvSpPr/>
          <p:nvPr/>
        </p:nvSpPr>
        <p:spPr>
          <a:xfrm>
            <a:off x="0" y="-25390"/>
            <a:ext cx="12208354" cy="94467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4000" b="1" dirty="0">
                <a:ln>
                  <a:solidFill>
                    <a:schemeClr val="accent3">
                      <a:lumMod val="75000"/>
                    </a:schemeClr>
                  </a:solidFill>
                </a:ln>
                <a:solidFill>
                  <a:schemeClr val="accent5">
                    <a:lumMod val="75000"/>
                  </a:schemeClr>
                </a:solidFill>
                <a:latin typeface="Times New Roman" panose="02020603050405020304" pitchFamily="18" charset="0"/>
                <a:cs typeface="Times New Roman" panose="02020603050405020304" pitchFamily="18" charset="0"/>
              </a:rPr>
              <a:t>	</a:t>
            </a:r>
            <a:r>
              <a:rPr lang="en-US" sz="4000" b="1" dirty="0">
                <a:ln>
                  <a:solidFill>
                    <a:srgbClr val="FD0BEC"/>
                  </a:solidFill>
                </a:ln>
                <a:solidFill>
                  <a:schemeClr val="accent5">
                    <a:lumMod val="75000"/>
                  </a:schemeClr>
                </a:solidFill>
                <a:latin typeface="Times New Roman" panose="02020603050405020304" pitchFamily="18" charset="0"/>
                <a:cs typeface="Times New Roman" panose="02020603050405020304" pitchFamily="18" charset="0"/>
              </a:rPr>
              <a:t>Myntra</a:t>
            </a:r>
            <a:r>
              <a:rPr lang="en-US" sz="4000" b="1" dirty="0">
                <a:ln>
                  <a:solidFill>
                    <a:schemeClr val="accent3">
                      <a:lumMod val="75000"/>
                    </a:schemeClr>
                  </a:solidFill>
                </a:ln>
                <a:solidFill>
                  <a:schemeClr val="accent5">
                    <a:lumMod val="75000"/>
                  </a:schemeClr>
                </a:solidFill>
                <a:latin typeface="Times New Roman" panose="02020603050405020304" pitchFamily="18" charset="0"/>
                <a:cs typeface="Times New Roman" panose="02020603050405020304" pitchFamily="18" charset="0"/>
              </a:rPr>
              <a:t> </a:t>
            </a:r>
            <a:r>
              <a:rPr lang="en-US" sz="4000" b="1" dirty="0">
                <a:ln>
                  <a:solidFill>
                    <a:srgbClr val="FD0BEC"/>
                  </a:solidFill>
                </a:ln>
                <a:solidFill>
                  <a:schemeClr val="accent5">
                    <a:lumMod val="75000"/>
                  </a:schemeClr>
                </a:solidFill>
                <a:latin typeface="Times New Roman" panose="02020603050405020304" pitchFamily="18" charset="0"/>
                <a:cs typeface="Times New Roman" panose="02020603050405020304" pitchFamily="18" charset="0"/>
              </a:rPr>
              <a:t>Services</a:t>
            </a:r>
            <a:endParaRPr lang="en-IN" sz="4000" b="1" dirty="0">
              <a:ln>
                <a:solidFill>
                  <a:srgbClr val="FD0BEC"/>
                </a:solidFill>
              </a:ln>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53" name="Picture 52">
            <a:extLst>
              <a:ext uri="{FF2B5EF4-FFF2-40B4-BE49-F238E27FC236}">
                <a16:creationId xmlns:a16="http://schemas.microsoft.com/office/drawing/2014/main" id="{DCF599CF-1A75-84D4-A1EC-DF867E38DE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899317" y="-100775"/>
            <a:ext cx="5716303" cy="913575"/>
          </a:xfrm>
          <a:prstGeom prst="rect">
            <a:avLst/>
          </a:prstGeom>
        </p:spPr>
      </p:pic>
      <p:sp>
        <p:nvSpPr>
          <p:cNvPr id="3" name="Rectangle: Rounded Corners 2">
            <a:extLst>
              <a:ext uri="{FF2B5EF4-FFF2-40B4-BE49-F238E27FC236}">
                <a16:creationId xmlns:a16="http://schemas.microsoft.com/office/drawing/2014/main" id="{4E682A8F-E154-4D96-C697-59891FF0F456}"/>
              </a:ext>
            </a:extLst>
          </p:cNvPr>
          <p:cNvSpPr/>
          <p:nvPr/>
        </p:nvSpPr>
        <p:spPr>
          <a:xfrm>
            <a:off x="420526" y="1256849"/>
            <a:ext cx="10692184" cy="1130710"/>
          </a:xfrm>
          <a:prstGeom prst="roundRect">
            <a:avLst/>
          </a:prstGeom>
          <a:ln w="38100">
            <a:solidFill>
              <a:schemeClr val="accent6">
                <a:lumMod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Myntra Services</a:t>
            </a:r>
            <a:endParaRPr lang="en-IN" sz="4000" dirty="0">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C5B424FA-2C5F-E963-FE81-F2B59FBDD243}"/>
              </a:ext>
            </a:extLst>
          </p:cNvPr>
          <p:cNvSpPr/>
          <p:nvPr/>
        </p:nvSpPr>
        <p:spPr>
          <a:xfrm>
            <a:off x="420526" y="2687331"/>
            <a:ext cx="3701449" cy="3720178"/>
          </a:xfrm>
          <a:prstGeom prst="roundRect">
            <a:avLst/>
          </a:prstGeom>
          <a:ln w="28575">
            <a:solidFill>
              <a:schemeClr val="accent2">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marL="0" indent="0" algn="ctr">
              <a:buNone/>
            </a:pPr>
            <a:r>
              <a:rPr lang="en-US" sz="2800" b="1" dirty="0">
                <a:latin typeface="Times New Roman" panose="02020603050405020304" pitchFamily="18" charset="0"/>
                <a:cs typeface="Times New Roman" panose="02020603050405020304" pitchFamily="18" charset="0"/>
              </a:rPr>
              <a:t>Product Quality</a:t>
            </a:r>
          </a:p>
          <a:p>
            <a:pPr marL="0" indent="0" algn="ctr">
              <a:buNone/>
            </a:pPr>
            <a:endParaRPr lang="en-US" sz="2400"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Inventory Management</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Stock Availability</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Product Assortment</a:t>
            </a:r>
          </a:p>
        </p:txBody>
      </p:sp>
      <p:sp>
        <p:nvSpPr>
          <p:cNvPr id="6" name="Rectangle: Rounded Corners 5">
            <a:extLst>
              <a:ext uri="{FF2B5EF4-FFF2-40B4-BE49-F238E27FC236}">
                <a16:creationId xmlns:a16="http://schemas.microsoft.com/office/drawing/2014/main" id="{E1E07B70-1750-1FDF-16F5-FB916104AD32}"/>
              </a:ext>
            </a:extLst>
          </p:cNvPr>
          <p:cNvSpPr/>
          <p:nvPr/>
        </p:nvSpPr>
        <p:spPr>
          <a:xfrm>
            <a:off x="4333042" y="2687331"/>
            <a:ext cx="3512373" cy="3720178"/>
          </a:xfrm>
          <a:prstGeom prst="roundRect">
            <a:avLst/>
          </a:prstGeom>
          <a:ln w="38100">
            <a:solidFill>
              <a:schemeClr val="accent2">
                <a:lumMod val="50000"/>
              </a:schemeClr>
            </a:solidFill>
          </a:ln>
        </p:spPr>
        <p:style>
          <a:lnRef idx="3">
            <a:schemeClr val="lt1"/>
          </a:lnRef>
          <a:fillRef idx="1">
            <a:schemeClr val="accent4"/>
          </a:fillRef>
          <a:effectRef idx="1">
            <a:schemeClr val="accent4"/>
          </a:effectRef>
          <a:fontRef idx="minor">
            <a:schemeClr val="lt1"/>
          </a:fontRef>
        </p:style>
        <p:txBody>
          <a:bodyPr rtlCol="0" anchor="ctr"/>
          <a:lstStyle/>
          <a:p>
            <a:pPr marL="0" indent="0" algn="ctr">
              <a:buNone/>
            </a:pPr>
            <a:r>
              <a:rPr lang="en-US" sz="2800" b="1" dirty="0">
                <a:latin typeface="Times New Roman" panose="02020603050405020304" pitchFamily="18" charset="0"/>
                <a:cs typeface="Times New Roman" panose="02020603050405020304" pitchFamily="18" charset="0"/>
              </a:rPr>
              <a:t>Delivery Service</a:t>
            </a:r>
          </a:p>
          <a:p>
            <a:pPr marL="0" indent="0" algn="ctr">
              <a:buNone/>
            </a:pPr>
            <a:endParaRPr lang="en-US" sz="2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Delivery Time</a:t>
            </a: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Tracking</a:t>
            </a: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Delivery Issues</a:t>
            </a:r>
          </a:p>
        </p:txBody>
      </p:sp>
      <p:sp>
        <p:nvSpPr>
          <p:cNvPr id="7" name="Rectangle: Rounded Corners 6">
            <a:extLst>
              <a:ext uri="{FF2B5EF4-FFF2-40B4-BE49-F238E27FC236}">
                <a16:creationId xmlns:a16="http://schemas.microsoft.com/office/drawing/2014/main" id="{5EAA4097-AD35-BC21-4734-31A1D9124E95}"/>
              </a:ext>
            </a:extLst>
          </p:cNvPr>
          <p:cNvSpPr/>
          <p:nvPr/>
        </p:nvSpPr>
        <p:spPr>
          <a:xfrm>
            <a:off x="8201708" y="2687331"/>
            <a:ext cx="3215148" cy="3720178"/>
          </a:xfrm>
          <a:prstGeom prst="roundRect">
            <a:avLst/>
          </a:prstGeom>
          <a:ln w="38100">
            <a:solidFill>
              <a:schemeClr val="accent2">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marL="0" indent="0" algn="ctr">
              <a:buNone/>
            </a:pPr>
            <a:r>
              <a:rPr lang="en-US" sz="2800" b="1" dirty="0">
                <a:latin typeface="Times New Roman" panose="02020603050405020304" pitchFamily="18" charset="0"/>
                <a:cs typeface="Times New Roman" panose="02020603050405020304" pitchFamily="18" charset="0"/>
              </a:rPr>
              <a:t>Customer Service</a:t>
            </a:r>
          </a:p>
          <a:p>
            <a:pPr marL="0" indent="0" algn="ctr">
              <a:buNone/>
            </a:pPr>
            <a:endParaRPr lang="en-US" sz="28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Support Channels</a:t>
            </a: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Response Time</a:t>
            </a: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Issue Resolution</a:t>
            </a:r>
          </a:p>
          <a:p>
            <a:pPr marL="342900" indent="-342900">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Customer Service Quality</a:t>
            </a:r>
          </a:p>
        </p:txBody>
      </p:sp>
      <p:sp>
        <p:nvSpPr>
          <p:cNvPr id="9" name="Rectangle: Rounded Corners 8">
            <a:extLst>
              <a:ext uri="{FF2B5EF4-FFF2-40B4-BE49-F238E27FC236}">
                <a16:creationId xmlns:a16="http://schemas.microsoft.com/office/drawing/2014/main" id="{ABE5BB01-1A31-EAC0-E2FC-B9939B6C3DD7}"/>
              </a:ext>
            </a:extLst>
          </p:cNvPr>
          <p:cNvSpPr/>
          <p:nvPr/>
        </p:nvSpPr>
        <p:spPr>
          <a:xfrm>
            <a:off x="565752" y="2790570"/>
            <a:ext cx="3701449" cy="3720178"/>
          </a:xfrm>
          <a:prstGeom prst="roundRect">
            <a:avLst/>
          </a:prstGeom>
          <a:ln w="28575">
            <a:solidFill>
              <a:schemeClr val="accent2">
                <a:lumMod val="5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marL="0" indent="0" algn="ctr">
              <a:buNone/>
            </a:pPr>
            <a:r>
              <a:rPr lang="en-US" sz="2800" b="1"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rPr>
              <a:t>Product Quality</a:t>
            </a:r>
          </a:p>
          <a:p>
            <a:pPr marL="0" indent="0" algn="ctr">
              <a:buNone/>
            </a:pPr>
            <a:endParaRPr lang="en-US" sz="2400" b="1"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rPr>
              <a:t>Inventory Management</a:t>
            </a:r>
          </a:p>
          <a:p>
            <a:pPr>
              <a:buFont typeface="Wingdings" panose="05000000000000000000" pitchFamily="2" charset="2"/>
              <a:buChar char="v"/>
            </a:pPr>
            <a:r>
              <a:rPr lang="en-US" sz="2400"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rPr>
              <a:t>Stock Availability</a:t>
            </a:r>
          </a:p>
          <a:p>
            <a:pPr>
              <a:buFont typeface="Wingdings" panose="05000000000000000000" pitchFamily="2" charset="2"/>
              <a:buChar char="v"/>
            </a:pPr>
            <a:r>
              <a:rPr lang="en-US" sz="2400"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rPr>
              <a:t>Product Assortment</a:t>
            </a:r>
          </a:p>
        </p:txBody>
      </p:sp>
      <p:sp>
        <p:nvSpPr>
          <p:cNvPr id="10" name="Rectangle: Rounded Corners 9">
            <a:extLst>
              <a:ext uri="{FF2B5EF4-FFF2-40B4-BE49-F238E27FC236}">
                <a16:creationId xmlns:a16="http://schemas.microsoft.com/office/drawing/2014/main" id="{45DFE5EE-9135-47CB-A5A8-C9353C48E5AC}"/>
              </a:ext>
            </a:extLst>
          </p:cNvPr>
          <p:cNvSpPr/>
          <p:nvPr/>
        </p:nvSpPr>
        <p:spPr>
          <a:xfrm>
            <a:off x="4478268" y="2790570"/>
            <a:ext cx="3512373" cy="3720178"/>
          </a:xfrm>
          <a:prstGeom prst="roundRect">
            <a:avLst/>
          </a:prstGeom>
          <a:ln w="38100">
            <a:solidFill>
              <a:schemeClr val="accent2">
                <a:lumMod val="5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marL="0" indent="0" algn="ctr">
              <a:buNone/>
            </a:pPr>
            <a:r>
              <a:rPr lang="en-US" sz="2800" b="1"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rPr>
              <a:t>Delivery Service</a:t>
            </a:r>
          </a:p>
          <a:p>
            <a:pPr marL="0" indent="0" algn="ctr">
              <a:buNone/>
            </a:pPr>
            <a:endParaRPr lang="en-US" sz="2800" b="1"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rPr>
              <a:t>Delivery Time</a:t>
            </a:r>
          </a:p>
          <a:p>
            <a:pPr marL="342900" indent="-342900">
              <a:buFont typeface="Wingdings" panose="05000000000000000000" pitchFamily="2" charset="2"/>
              <a:buChar char="v"/>
            </a:pPr>
            <a:r>
              <a:rPr lang="en-US" sz="2400"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rPr>
              <a:t>Tracking</a:t>
            </a:r>
          </a:p>
          <a:p>
            <a:pPr marL="342900" indent="-342900">
              <a:buFont typeface="Wingdings" panose="05000000000000000000" pitchFamily="2" charset="2"/>
              <a:buChar char="v"/>
            </a:pPr>
            <a:r>
              <a:rPr lang="en-US" sz="2400" dirty="0">
                <a:ln>
                  <a:solidFill>
                    <a:schemeClr val="tx1">
                      <a:lumMod val="95000"/>
                      <a:lumOff val="5000"/>
                    </a:schemeClr>
                  </a:solidFill>
                </a:ln>
                <a:solidFill>
                  <a:schemeClr val="accent2">
                    <a:lumMod val="75000"/>
                  </a:schemeClr>
                </a:solidFill>
                <a:latin typeface="Times New Roman" panose="02020603050405020304" pitchFamily="18" charset="0"/>
                <a:cs typeface="Times New Roman" panose="02020603050405020304" pitchFamily="18" charset="0"/>
              </a:rPr>
              <a:t>Delivery Issues</a:t>
            </a:r>
          </a:p>
        </p:txBody>
      </p:sp>
      <p:sp>
        <p:nvSpPr>
          <p:cNvPr id="12" name="Rectangle: Rounded Corners 11">
            <a:extLst>
              <a:ext uri="{FF2B5EF4-FFF2-40B4-BE49-F238E27FC236}">
                <a16:creationId xmlns:a16="http://schemas.microsoft.com/office/drawing/2014/main" id="{BBD23BD4-16B4-A4EC-97D0-EA2C5BEAA011}"/>
              </a:ext>
            </a:extLst>
          </p:cNvPr>
          <p:cNvSpPr/>
          <p:nvPr/>
        </p:nvSpPr>
        <p:spPr>
          <a:xfrm>
            <a:off x="8346934" y="2790570"/>
            <a:ext cx="3215148" cy="3720178"/>
          </a:xfrm>
          <a:prstGeom prst="roundRect">
            <a:avLst/>
          </a:prstGeom>
          <a:ln w="38100">
            <a:solidFill>
              <a:schemeClr val="accent2">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indent="0" algn="ctr">
              <a:buNone/>
            </a:pPr>
            <a:r>
              <a:rPr lang="en-US" sz="2800" b="1" dirty="0">
                <a:ln>
                  <a:solidFill>
                    <a:schemeClr val="tx1">
                      <a:lumMod val="95000"/>
                      <a:lumOff val="5000"/>
                    </a:schemeClr>
                  </a:solidFill>
                </a:ln>
                <a:solidFill>
                  <a:schemeClr val="accent3">
                    <a:lumMod val="75000"/>
                  </a:schemeClr>
                </a:solidFill>
                <a:latin typeface="Times New Roman" panose="02020603050405020304" pitchFamily="18" charset="0"/>
                <a:cs typeface="Times New Roman" panose="02020603050405020304" pitchFamily="18" charset="0"/>
              </a:rPr>
              <a:t>Customer Service</a:t>
            </a:r>
          </a:p>
          <a:p>
            <a:pPr marL="0" indent="0" algn="ctr">
              <a:buNone/>
            </a:pPr>
            <a:endParaRPr lang="en-US" sz="2800" b="1" dirty="0">
              <a:ln>
                <a:solidFill>
                  <a:schemeClr val="tx1">
                    <a:lumMod val="95000"/>
                    <a:lumOff val="5000"/>
                  </a:schemeClr>
                </a:solidFill>
              </a:ln>
              <a:solidFill>
                <a:schemeClr val="accent3">
                  <a:lumMod val="7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dirty="0">
                <a:ln>
                  <a:solidFill>
                    <a:schemeClr val="tx1">
                      <a:lumMod val="95000"/>
                      <a:lumOff val="5000"/>
                    </a:schemeClr>
                  </a:solidFill>
                </a:ln>
                <a:solidFill>
                  <a:schemeClr val="accent3">
                    <a:lumMod val="75000"/>
                  </a:schemeClr>
                </a:solidFill>
                <a:latin typeface="Times New Roman" panose="02020603050405020304" pitchFamily="18" charset="0"/>
                <a:cs typeface="Times New Roman" panose="02020603050405020304" pitchFamily="18" charset="0"/>
              </a:rPr>
              <a:t>Support Channels</a:t>
            </a:r>
          </a:p>
          <a:p>
            <a:pPr marL="342900" indent="-342900">
              <a:buFont typeface="Wingdings" panose="05000000000000000000" pitchFamily="2" charset="2"/>
              <a:buChar char="v"/>
            </a:pPr>
            <a:r>
              <a:rPr lang="en-US" sz="2400" dirty="0">
                <a:ln>
                  <a:solidFill>
                    <a:schemeClr val="tx1">
                      <a:lumMod val="95000"/>
                      <a:lumOff val="5000"/>
                    </a:schemeClr>
                  </a:solidFill>
                </a:ln>
                <a:solidFill>
                  <a:schemeClr val="accent3">
                    <a:lumMod val="75000"/>
                  </a:schemeClr>
                </a:solidFill>
                <a:latin typeface="Times New Roman" panose="02020603050405020304" pitchFamily="18" charset="0"/>
                <a:cs typeface="Times New Roman" panose="02020603050405020304" pitchFamily="18" charset="0"/>
              </a:rPr>
              <a:t>Response Time</a:t>
            </a:r>
          </a:p>
          <a:p>
            <a:pPr marL="342900" indent="-342900">
              <a:buFont typeface="Wingdings" panose="05000000000000000000" pitchFamily="2" charset="2"/>
              <a:buChar char="v"/>
            </a:pPr>
            <a:r>
              <a:rPr lang="en-US" sz="2400" dirty="0">
                <a:ln>
                  <a:solidFill>
                    <a:schemeClr val="tx1">
                      <a:lumMod val="95000"/>
                      <a:lumOff val="5000"/>
                    </a:schemeClr>
                  </a:solidFill>
                </a:ln>
                <a:solidFill>
                  <a:schemeClr val="accent3">
                    <a:lumMod val="75000"/>
                  </a:schemeClr>
                </a:solidFill>
                <a:latin typeface="Times New Roman" panose="02020603050405020304" pitchFamily="18" charset="0"/>
                <a:cs typeface="Times New Roman" panose="02020603050405020304" pitchFamily="18" charset="0"/>
              </a:rPr>
              <a:t>Issue Resolution</a:t>
            </a:r>
          </a:p>
          <a:p>
            <a:pPr marL="342900" indent="-342900">
              <a:buFont typeface="Wingdings" panose="05000000000000000000" pitchFamily="2" charset="2"/>
              <a:buChar char="v"/>
            </a:pPr>
            <a:r>
              <a:rPr lang="en-US" sz="2400" dirty="0">
                <a:ln>
                  <a:solidFill>
                    <a:schemeClr val="tx1">
                      <a:lumMod val="95000"/>
                      <a:lumOff val="5000"/>
                    </a:schemeClr>
                  </a:solidFill>
                </a:ln>
                <a:solidFill>
                  <a:schemeClr val="accent3">
                    <a:lumMod val="75000"/>
                  </a:schemeClr>
                </a:solidFill>
                <a:latin typeface="Times New Roman" panose="02020603050405020304" pitchFamily="18" charset="0"/>
                <a:cs typeface="Times New Roman" panose="02020603050405020304" pitchFamily="18" charset="0"/>
              </a:rPr>
              <a:t>Customer Service Quality</a:t>
            </a:r>
          </a:p>
        </p:txBody>
      </p:sp>
      <p:sp>
        <p:nvSpPr>
          <p:cNvPr id="13" name="Rectangle: Rounded Corners 12">
            <a:extLst>
              <a:ext uri="{FF2B5EF4-FFF2-40B4-BE49-F238E27FC236}">
                <a16:creationId xmlns:a16="http://schemas.microsoft.com/office/drawing/2014/main" id="{7DD01177-1C6D-7974-539A-B7D65D6AE0E3}"/>
              </a:ext>
            </a:extLst>
          </p:cNvPr>
          <p:cNvSpPr/>
          <p:nvPr/>
        </p:nvSpPr>
        <p:spPr>
          <a:xfrm>
            <a:off x="565752" y="1333827"/>
            <a:ext cx="10692184" cy="1130710"/>
          </a:xfrm>
          <a:prstGeom prst="roundRect">
            <a:avLst/>
          </a:prstGeom>
          <a:ln w="38100">
            <a:solidFill>
              <a:schemeClr val="accent6">
                <a:lumMod val="5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4000" dirty="0">
                <a:ln>
                  <a:solidFill>
                    <a:schemeClr val="accent2">
                      <a:lumMod val="50000"/>
                    </a:schemeClr>
                  </a:solidFill>
                </a:ln>
                <a:solidFill>
                  <a:schemeClr val="tx1">
                    <a:lumMod val="95000"/>
                    <a:lumOff val="5000"/>
                  </a:schemeClr>
                </a:solidFill>
                <a:latin typeface="Times New Roman" panose="02020603050405020304" pitchFamily="18" charset="0"/>
                <a:cs typeface="Times New Roman" panose="02020603050405020304" pitchFamily="18" charset="0"/>
              </a:rPr>
              <a:t>Myntra Services</a:t>
            </a:r>
            <a:endParaRPr lang="en-IN" sz="4000" dirty="0">
              <a:ln>
                <a:solidFill>
                  <a:schemeClr val="accent2">
                    <a:lumMod val="50000"/>
                  </a:schemeClr>
                </a:solidFill>
              </a:ln>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326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81E2DE-A55F-F69B-EFFD-AE8602471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 y="947773"/>
            <a:ext cx="12182028" cy="5910227"/>
          </a:xfrm>
          <a:prstGeom prst="rect">
            <a:avLst/>
          </a:prstGeom>
        </p:spPr>
      </p:pic>
      <p:sp>
        <p:nvSpPr>
          <p:cNvPr id="11" name="Rectangle 10">
            <a:extLst>
              <a:ext uri="{FF2B5EF4-FFF2-40B4-BE49-F238E27FC236}">
                <a16:creationId xmlns:a16="http://schemas.microsoft.com/office/drawing/2014/main" id="{5FD0100D-294E-FCC2-690B-D4D994E5DF1E}"/>
              </a:ext>
            </a:extLst>
          </p:cNvPr>
          <p:cNvSpPr/>
          <p:nvPr/>
        </p:nvSpPr>
        <p:spPr>
          <a:xfrm>
            <a:off x="0" y="3095"/>
            <a:ext cx="12192000" cy="944678"/>
          </a:xfrm>
          <a:prstGeom prst="rect">
            <a:avLst/>
          </a:prstGeom>
          <a:solidFill>
            <a:schemeClr val="accent5">
              <a:lumMod val="7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3200" b="1" dirty="0">
                <a:ln>
                  <a:solidFill>
                    <a:schemeClr val="accent2">
                      <a:lumMod val="60000"/>
                      <a:lumOff val="40000"/>
                    </a:schemeClr>
                  </a:solidFill>
                </a:ln>
                <a:solidFill>
                  <a:srgbClr val="FFFF00"/>
                </a:solidFill>
                <a:latin typeface="Times New Roman" panose="02020603050405020304" pitchFamily="18" charset="0"/>
                <a:cs typeface="Times New Roman" panose="02020603050405020304" pitchFamily="18" charset="0"/>
              </a:rPr>
              <a:t>Myntra Extract customer reviews</a:t>
            </a:r>
            <a:endParaRPr lang="en-IN" sz="3200" b="1" dirty="0">
              <a:ln>
                <a:solidFill>
                  <a:schemeClr val="accent2">
                    <a:lumMod val="60000"/>
                    <a:lumOff val="40000"/>
                  </a:schemeClr>
                </a:solidFill>
              </a:ln>
              <a:solidFill>
                <a:srgbClr val="FFFF00"/>
              </a:solidFill>
              <a:latin typeface="Times New Roman" panose="02020603050405020304" pitchFamily="18" charset="0"/>
              <a:cs typeface="Times New Roman" panose="02020603050405020304" pitchFamily="18" charset="0"/>
            </a:endParaRPr>
          </a:p>
        </p:txBody>
      </p:sp>
      <p:pic>
        <p:nvPicPr>
          <p:cNvPr id="53" name="Picture 52">
            <a:extLst>
              <a:ext uri="{FF2B5EF4-FFF2-40B4-BE49-F238E27FC236}">
                <a16:creationId xmlns:a16="http://schemas.microsoft.com/office/drawing/2014/main" id="{DCF599CF-1A75-84D4-A1EC-DF867E38DEF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667" r="96667">
                        <a14:foregroundMark x1="12000" y1="43077" x2="12000" y2="43077"/>
                        <a14:foregroundMark x1="13556" y1="51538" x2="13556" y2="51538"/>
                        <a14:foregroundMark x1="20222" y1="40000" x2="20222" y2="40000"/>
                        <a14:foregroundMark x1="7000" y1="35000" x2="7000" y2="35000"/>
                        <a14:foregroundMark x1="2667" y1="58846" x2="2667" y2="58846"/>
                        <a14:foregroundMark x1="25444" y1="37692" x2="25444" y2="37692"/>
                        <a14:foregroundMark x1="28889" y1="60385" x2="28889" y2="60385"/>
                        <a14:foregroundMark x1="35556" y1="56538" x2="35556" y2="56538"/>
                        <a14:foregroundMark x1="37556" y1="48846" x2="37556" y2="48846"/>
                        <a14:foregroundMark x1="36000" y1="34615" x2="36000" y2="34615"/>
                        <a14:foregroundMark x1="42556" y1="39231" x2="42556" y2="39231"/>
                        <a14:foregroundMark x1="44111" y1="44615" x2="44111" y2="44615"/>
                        <a14:foregroundMark x1="50667" y1="28077" x2="50667" y2="28077"/>
                        <a14:foregroundMark x1="51667" y1="40385" x2="51667" y2="40385"/>
                        <a14:foregroundMark x1="51222" y1="37308" x2="51222" y2="37308"/>
                        <a14:foregroundMark x1="51222" y1="37308" x2="51222" y2="37308"/>
                        <a14:foregroundMark x1="51222" y1="37308" x2="51222" y2="37308"/>
                        <a14:foregroundMark x1="51222" y1="52308" x2="51222" y2="52308"/>
                        <a14:foregroundMark x1="60111" y1="40385" x2="60111" y2="40385"/>
                        <a14:foregroundMark x1="69667" y1="48846" x2="69667" y2="48846"/>
                        <a14:foregroundMark x1="76000" y1="43077" x2="76000" y2="43077"/>
                        <a14:foregroundMark x1="80889" y1="63846" x2="80889" y2="63846"/>
                        <a14:foregroundMark x1="83667" y1="58462" x2="83667" y2="58462"/>
                        <a14:foregroundMark x1="87556" y1="57692" x2="87556" y2="57692"/>
                        <a14:foregroundMark x1="92778" y1="54231" x2="92778" y2="54231"/>
                        <a14:foregroundMark x1="25778" y1="37692" x2="25778" y2="37692"/>
                        <a14:foregroundMark x1="96667" y1="57692" x2="96667" y2="57692"/>
                        <a14:foregroundMark x1="28444" y1="45000" x2="28444" y2="45000"/>
                        <a14:foregroundMark x1="26667" y1="70385" x2="26667" y2="70385"/>
                        <a14:foregroundMark x1="44667" y1="45385" x2="44667" y2="45385"/>
                        <a14:foregroundMark x1="51556" y1="41538" x2="51556" y2="41538"/>
                        <a14:foregroundMark x1="65111" y1="30000" x2="65111" y2="30000"/>
                      </a14:backgroundRemoval>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32638" y="-29640"/>
            <a:ext cx="5716303" cy="913575"/>
          </a:xfrm>
          <a:prstGeom prst="rect">
            <a:avLst/>
          </a:prstGeom>
        </p:spPr>
      </p:pic>
      <p:sp>
        <p:nvSpPr>
          <p:cNvPr id="3" name="Rectangle: Rounded Corners 2">
            <a:extLst>
              <a:ext uri="{FF2B5EF4-FFF2-40B4-BE49-F238E27FC236}">
                <a16:creationId xmlns:a16="http://schemas.microsoft.com/office/drawing/2014/main" id="{9C12614B-ADA6-BDAB-0834-BB967576B255}"/>
              </a:ext>
            </a:extLst>
          </p:cNvPr>
          <p:cNvSpPr/>
          <p:nvPr/>
        </p:nvSpPr>
        <p:spPr>
          <a:xfrm>
            <a:off x="838200" y="1160206"/>
            <a:ext cx="10988877" cy="109201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Customer Reviews</a:t>
            </a:r>
            <a:endParaRPr lang="en-IN" sz="3600" b="1" dirty="0">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F8109EB9-65CB-000E-5601-E7DAB439034B}"/>
              </a:ext>
            </a:extLst>
          </p:cNvPr>
          <p:cNvSpPr/>
          <p:nvPr/>
        </p:nvSpPr>
        <p:spPr>
          <a:xfrm>
            <a:off x="700548" y="2419862"/>
            <a:ext cx="2659268" cy="40410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Myntra Product Pages</a:t>
            </a:r>
          </a:p>
          <a:p>
            <a:pPr algn="ctr"/>
            <a:endParaRPr lang="en-US" sz="2400" b="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Reviews are available under individual product listing on the Myntra Website/app</a:t>
            </a:r>
            <a:r>
              <a:rPr lang="en-US" sz="2400" dirty="0">
                <a:latin typeface="Times New Roman" panose="02020603050405020304" pitchFamily="18" charset="0"/>
                <a:cs typeface="Times New Roman" panose="02020603050405020304" pitchFamily="18" charset="0"/>
              </a:rPr>
              <a:t>.</a:t>
            </a:r>
          </a:p>
        </p:txBody>
      </p:sp>
      <p:sp>
        <p:nvSpPr>
          <p:cNvPr id="16" name="Rectangle: Rounded Corners 15">
            <a:extLst>
              <a:ext uri="{FF2B5EF4-FFF2-40B4-BE49-F238E27FC236}">
                <a16:creationId xmlns:a16="http://schemas.microsoft.com/office/drawing/2014/main" id="{074A49E9-D6EE-03A1-45E4-8128D35D520F}"/>
              </a:ext>
            </a:extLst>
          </p:cNvPr>
          <p:cNvSpPr/>
          <p:nvPr/>
        </p:nvSpPr>
        <p:spPr>
          <a:xfrm>
            <a:off x="3495421" y="2419862"/>
            <a:ext cx="2659268" cy="404105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Social Media Platforms</a:t>
            </a:r>
          </a:p>
          <a:p>
            <a:endParaRPr lang="en-US" sz="2000" b="1" u="sng"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Search for customer feedback on Twitter, Instagram and Facebook using relevant hashtags like #MyntraReviews.</a:t>
            </a:r>
          </a:p>
        </p:txBody>
      </p:sp>
      <p:sp>
        <p:nvSpPr>
          <p:cNvPr id="17" name="Rectangle: Rounded Corners 16">
            <a:extLst>
              <a:ext uri="{FF2B5EF4-FFF2-40B4-BE49-F238E27FC236}">
                <a16:creationId xmlns:a16="http://schemas.microsoft.com/office/drawing/2014/main" id="{9CC79E7F-BFCC-A92F-EBF0-66FCC536100D}"/>
              </a:ext>
            </a:extLst>
          </p:cNvPr>
          <p:cNvSpPr/>
          <p:nvPr/>
        </p:nvSpPr>
        <p:spPr>
          <a:xfrm>
            <a:off x="6276615" y="2419862"/>
            <a:ext cx="2749364" cy="40410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Third-Party Review Sites </a:t>
            </a:r>
          </a:p>
          <a:p>
            <a:endParaRPr lang="en-US" sz="2400" b="1" u="sng"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Platforms like Trustpilot, Site Jabber, and Google Reviews aggregate user feedback on overall shopping experiences.</a:t>
            </a:r>
          </a:p>
        </p:txBody>
      </p:sp>
      <p:sp>
        <p:nvSpPr>
          <p:cNvPr id="18" name="Rectangle: Rounded Corners 17">
            <a:extLst>
              <a:ext uri="{FF2B5EF4-FFF2-40B4-BE49-F238E27FC236}">
                <a16:creationId xmlns:a16="http://schemas.microsoft.com/office/drawing/2014/main" id="{5CA033EE-EAE8-4D22-F773-8680C74D4928}"/>
              </a:ext>
            </a:extLst>
          </p:cNvPr>
          <p:cNvSpPr/>
          <p:nvPr/>
        </p:nvSpPr>
        <p:spPr>
          <a:xfrm>
            <a:off x="9147905" y="2419862"/>
            <a:ext cx="2679172" cy="40410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a:latin typeface="Times New Roman" panose="02020603050405020304" pitchFamily="18" charset="0"/>
                <a:cs typeface="Times New Roman" panose="02020603050405020304" pitchFamily="18" charset="0"/>
              </a:rPr>
              <a:t>E-commerce Forums</a:t>
            </a:r>
          </a:p>
          <a:p>
            <a:pPr algn="ctr"/>
            <a:endParaRPr lang="en-US" sz="2400" b="1"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a:t>
            </a:r>
            <a:r>
              <a:rPr lang="en-US" sz="2000" b="1" u="sng"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Sites like Mouth shut and Reddit often feature customers discussions and detailed reviews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0776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1669</TotalTime>
  <Words>1245</Words>
  <Application>Microsoft Office PowerPoint</Application>
  <PresentationFormat>Widescreen</PresentationFormat>
  <Paragraphs>300</Paragraphs>
  <Slides>17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Times New Roman</vt:lpstr>
      <vt:lpstr>Wingdings</vt:lpstr>
      <vt:lpstr>Office Theme</vt:lpstr>
      <vt:lpstr>  Myntra Analysis  </vt:lpstr>
      <vt:lpstr>PowerPoint Presentation</vt:lpstr>
      <vt:lpstr>PowerPoint Presentation</vt:lpstr>
      <vt:lpstr>PowerPoint Presentation</vt:lpstr>
      <vt:lpstr>PowerPoint Presentation</vt:lpstr>
      <vt:lpstr> Online Shopping hashtags : #onlineshopping #fashion #onlineshop #shopping #style #onlinestore #online #instafashion #ootd #fashionblogger #onlineboutique #love #instagood #fashionista #instagram #shoppingonline #fashionstyle #sale #trending #shop #like #dress #follow #shoponline #accessories #handmade #clothing #bhfyp #smallbusiness #saree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Pavi Vino</dc:creator>
  <cp:lastModifiedBy>Pavi Vino</cp:lastModifiedBy>
  <cp:revision>10</cp:revision>
  <dcterms:created xsi:type="dcterms:W3CDTF">2024-09-03T13:08:54Z</dcterms:created>
  <dcterms:modified xsi:type="dcterms:W3CDTF">2025-02-26T16:49:18Z</dcterms:modified>
</cp:coreProperties>
</file>